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tmp" ContentType="image/png"/>
  <Default Extension="vml" ContentType="application/vnd.openxmlformats-officedocument.vmlDrawing"/>
  <Default Extension="wav" ContentType="audio/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95" r:id="rId1"/>
  </p:sldMasterIdLst>
  <p:notesMasterIdLst>
    <p:notesMasterId r:id="rId57"/>
  </p:notesMasterIdLst>
  <p:sldIdLst>
    <p:sldId id="256" r:id="rId2"/>
    <p:sldId id="556" r:id="rId3"/>
    <p:sldId id="557" r:id="rId4"/>
    <p:sldId id="558" r:id="rId5"/>
    <p:sldId id="559" r:id="rId6"/>
    <p:sldId id="485" r:id="rId7"/>
    <p:sldId id="560" r:id="rId8"/>
    <p:sldId id="561" r:id="rId9"/>
    <p:sldId id="486" r:id="rId10"/>
    <p:sldId id="492" r:id="rId11"/>
    <p:sldId id="487" r:id="rId12"/>
    <p:sldId id="489" r:id="rId13"/>
    <p:sldId id="488" r:id="rId14"/>
    <p:sldId id="490" r:id="rId15"/>
    <p:sldId id="562" r:id="rId16"/>
    <p:sldId id="491" r:id="rId17"/>
    <p:sldId id="569" r:id="rId18"/>
    <p:sldId id="431" r:id="rId19"/>
    <p:sldId id="432" r:id="rId20"/>
    <p:sldId id="433" r:id="rId21"/>
    <p:sldId id="493" r:id="rId22"/>
    <p:sldId id="494" r:id="rId23"/>
    <p:sldId id="434" r:id="rId24"/>
    <p:sldId id="496" r:id="rId25"/>
    <p:sldId id="435" r:id="rId26"/>
    <p:sldId id="495" r:id="rId27"/>
    <p:sldId id="543" r:id="rId28"/>
    <p:sldId id="546" r:id="rId29"/>
    <p:sldId id="544" r:id="rId30"/>
    <p:sldId id="437" r:id="rId31"/>
    <p:sldId id="497" r:id="rId32"/>
    <p:sldId id="501" r:id="rId33"/>
    <p:sldId id="504" r:id="rId34"/>
    <p:sldId id="505" r:id="rId35"/>
    <p:sldId id="567" r:id="rId36"/>
    <p:sldId id="506" r:id="rId37"/>
    <p:sldId id="547" r:id="rId38"/>
    <p:sldId id="571" r:id="rId39"/>
    <p:sldId id="508" r:id="rId40"/>
    <p:sldId id="570" r:id="rId41"/>
    <p:sldId id="568" r:id="rId42"/>
    <p:sldId id="507" r:id="rId43"/>
    <p:sldId id="545" r:id="rId44"/>
    <p:sldId id="548" r:id="rId45"/>
    <p:sldId id="440" r:id="rId46"/>
    <p:sldId id="533" r:id="rId47"/>
    <p:sldId id="498" r:id="rId48"/>
    <p:sldId id="509" r:id="rId49"/>
    <p:sldId id="510" r:id="rId50"/>
    <p:sldId id="563" r:id="rId51"/>
    <p:sldId id="564" r:id="rId52"/>
    <p:sldId id="565" r:id="rId53"/>
    <p:sldId id="566" r:id="rId54"/>
    <p:sldId id="418" r:id="rId55"/>
    <p:sldId id="301" r:id="rId5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6" autoAdjust="0"/>
    <p:restoredTop sz="90840" autoAdjust="0"/>
  </p:normalViewPr>
  <p:slideViewPr>
    <p:cSldViewPr snapToGrid="0" snapToObjects="1">
      <p:cViewPr varScale="1">
        <p:scale>
          <a:sx n="114" d="100"/>
          <a:sy n="114" d="100"/>
        </p:scale>
        <p:origin x="183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F2C212-2489-4DCE-8185-9693E8E93FBB}" type="doc">
      <dgm:prSet loTypeId="urn:microsoft.com/office/officeart/2005/8/layout/chevron1" loCatId="process" qsTypeId="urn:microsoft.com/office/officeart/2005/8/quickstyle/simple4" qsCatId="simple" csTypeId="urn:microsoft.com/office/officeart/2005/8/colors/colorful1" csCatId="colorful" phldr="1"/>
      <dgm:spPr/>
    </dgm:pt>
    <dgm:pt modelId="{6DA0A49D-BD2D-4610-B362-7202CD6A3A95}">
      <dgm:prSet phldrT="[文本]" custT="1"/>
      <dgm:spPr/>
      <dgm:t>
        <a:bodyPr/>
        <a:lstStyle/>
        <a:p>
          <a:r>
            <a:rPr lang="zh-CN" altLang="en-US" sz="2400" dirty="0"/>
            <a:t>基本信息</a:t>
          </a:r>
        </a:p>
      </dgm:t>
    </dgm:pt>
    <dgm:pt modelId="{21A67A33-55AD-49B4-AF48-66011BA5C04D}" type="parTrans" cxnId="{A1BFC6D3-E22B-4554-8180-3B5C620DAC83}">
      <dgm:prSet/>
      <dgm:spPr/>
      <dgm:t>
        <a:bodyPr/>
        <a:lstStyle/>
        <a:p>
          <a:endParaRPr lang="zh-CN" altLang="en-US" sz="1400"/>
        </a:p>
      </dgm:t>
    </dgm:pt>
    <dgm:pt modelId="{533BD727-C16F-4F56-83B2-EDD376EB1903}" type="sibTrans" cxnId="{A1BFC6D3-E22B-4554-8180-3B5C620DAC83}">
      <dgm:prSet/>
      <dgm:spPr/>
      <dgm:t>
        <a:bodyPr/>
        <a:lstStyle/>
        <a:p>
          <a:endParaRPr lang="zh-CN" altLang="en-US" sz="1400"/>
        </a:p>
      </dgm:t>
    </dgm:pt>
    <dgm:pt modelId="{1A35F578-D730-4A74-95C2-B006045D2576}">
      <dgm:prSet custT="1"/>
      <dgm:spPr/>
      <dgm:t>
        <a:bodyPr/>
        <a:lstStyle/>
        <a:p>
          <a:r>
            <a:rPr lang="zh-CN" altLang="en-US" sz="2400" dirty="0"/>
            <a:t>使用信息</a:t>
          </a:r>
        </a:p>
      </dgm:t>
    </dgm:pt>
    <dgm:pt modelId="{9400DEC2-DE28-4C95-8DA2-961B7ED01D16}" type="parTrans" cxnId="{12EF7B47-2024-4DE5-8D68-AF8060B83C37}">
      <dgm:prSet/>
      <dgm:spPr/>
      <dgm:t>
        <a:bodyPr/>
        <a:lstStyle/>
        <a:p>
          <a:endParaRPr lang="zh-CN" altLang="en-US" sz="1400"/>
        </a:p>
      </dgm:t>
    </dgm:pt>
    <dgm:pt modelId="{035A204D-01C1-43AC-8FD8-199B2B3AE708}" type="sibTrans" cxnId="{12EF7B47-2024-4DE5-8D68-AF8060B83C37}">
      <dgm:prSet/>
      <dgm:spPr/>
      <dgm:t>
        <a:bodyPr/>
        <a:lstStyle/>
        <a:p>
          <a:endParaRPr lang="zh-CN" altLang="en-US" sz="1400"/>
        </a:p>
      </dgm:t>
    </dgm:pt>
    <dgm:pt modelId="{075743F5-69FC-2140-9139-86834990F4DB}">
      <dgm:prSet custT="1"/>
      <dgm:spPr/>
      <dgm:t>
        <a:bodyPr/>
        <a:lstStyle/>
        <a:p>
          <a:r>
            <a:rPr lang="zh-CN" altLang="en-US" sz="2400" dirty="0"/>
            <a:t>存取控制信息</a:t>
          </a:r>
        </a:p>
      </dgm:t>
    </dgm:pt>
    <dgm:pt modelId="{8DE0A119-FD61-F24C-BDB9-8F09E1809668}" type="parTrans" cxnId="{7D17525B-8472-D34C-B46C-8F4566C5A3FF}">
      <dgm:prSet/>
      <dgm:spPr/>
      <dgm:t>
        <a:bodyPr/>
        <a:lstStyle/>
        <a:p>
          <a:endParaRPr lang="zh-CN" altLang="en-US"/>
        </a:p>
      </dgm:t>
    </dgm:pt>
    <dgm:pt modelId="{CAB12F8A-AF1D-DE45-B7C1-3552D76EBF2D}" type="sibTrans" cxnId="{7D17525B-8472-D34C-B46C-8F4566C5A3FF}">
      <dgm:prSet/>
      <dgm:spPr/>
      <dgm:t>
        <a:bodyPr/>
        <a:lstStyle/>
        <a:p>
          <a:endParaRPr lang="zh-CN" altLang="en-US"/>
        </a:p>
      </dgm:t>
    </dgm:pt>
    <dgm:pt modelId="{F2624148-C801-4952-A01D-3610953B55CE}" type="pres">
      <dgm:prSet presAssocID="{F9F2C212-2489-4DCE-8185-9693E8E93FBB}" presName="Name0" presStyleCnt="0">
        <dgm:presLayoutVars>
          <dgm:dir/>
          <dgm:animLvl val="lvl"/>
          <dgm:resizeHandles val="exact"/>
        </dgm:presLayoutVars>
      </dgm:prSet>
      <dgm:spPr/>
    </dgm:pt>
    <dgm:pt modelId="{C6412BDA-99E1-439F-B450-4ED33829A215}" type="pres">
      <dgm:prSet presAssocID="{6DA0A49D-BD2D-4610-B362-7202CD6A3A95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CE458C41-F953-48D4-BF3F-19297F29368F}" type="pres">
      <dgm:prSet presAssocID="{533BD727-C16F-4F56-83B2-EDD376EB1903}" presName="parTxOnlySpace" presStyleCnt="0"/>
      <dgm:spPr/>
    </dgm:pt>
    <dgm:pt modelId="{4213C33B-C009-477E-AC21-17A138C9A178}" type="pres">
      <dgm:prSet presAssocID="{1A35F578-D730-4A74-95C2-B006045D2576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AAAB07C0-3BBB-4345-8801-B8463ED554F6}" type="pres">
      <dgm:prSet presAssocID="{035A204D-01C1-43AC-8FD8-199B2B3AE708}" presName="parTxOnlySpace" presStyleCnt="0"/>
      <dgm:spPr/>
    </dgm:pt>
    <dgm:pt modelId="{0E0A910C-912D-8C4E-8276-00F374801270}" type="pres">
      <dgm:prSet presAssocID="{075743F5-69FC-2140-9139-86834990F4DB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A15A6C01-E319-BE48-A8D0-D3FA06B3171E}" type="presOf" srcId="{F9F2C212-2489-4DCE-8185-9693E8E93FBB}" destId="{F2624148-C801-4952-A01D-3610953B55CE}" srcOrd="0" destOrd="0" presId="urn:microsoft.com/office/officeart/2005/8/layout/chevron1"/>
    <dgm:cxn modelId="{12EF7B47-2024-4DE5-8D68-AF8060B83C37}" srcId="{F9F2C212-2489-4DCE-8185-9693E8E93FBB}" destId="{1A35F578-D730-4A74-95C2-B006045D2576}" srcOrd="1" destOrd="0" parTransId="{9400DEC2-DE28-4C95-8DA2-961B7ED01D16}" sibTransId="{035A204D-01C1-43AC-8FD8-199B2B3AE708}"/>
    <dgm:cxn modelId="{9DEF8149-ED7F-E74E-86BC-336A9D500997}" type="presOf" srcId="{6DA0A49D-BD2D-4610-B362-7202CD6A3A95}" destId="{C6412BDA-99E1-439F-B450-4ED33829A215}" srcOrd="0" destOrd="0" presId="urn:microsoft.com/office/officeart/2005/8/layout/chevron1"/>
    <dgm:cxn modelId="{7D17525B-8472-D34C-B46C-8F4566C5A3FF}" srcId="{F9F2C212-2489-4DCE-8185-9693E8E93FBB}" destId="{075743F5-69FC-2140-9139-86834990F4DB}" srcOrd="2" destOrd="0" parTransId="{8DE0A119-FD61-F24C-BDB9-8F09E1809668}" sibTransId="{CAB12F8A-AF1D-DE45-B7C1-3552D76EBF2D}"/>
    <dgm:cxn modelId="{1CC9F58C-DD7C-B246-A22B-C1809B5BDD13}" type="presOf" srcId="{075743F5-69FC-2140-9139-86834990F4DB}" destId="{0E0A910C-912D-8C4E-8276-00F374801270}" srcOrd="0" destOrd="0" presId="urn:microsoft.com/office/officeart/2005/8/layout/chevron1"/>
    <dgm:cxn modelId="{186F2BAF-EFA0-3E47-88F3-F7A27773AE47}" type="presOf" srcId="{1A35F578-D730-4A74-95C2-B006045D2576}" destId="{4213C33B-C009-477E-AC21-17A138C9A178}" srcOrd="0" destOrd="0" presId="urn:microsoft.com/office/officeart/2005/8/layout/chevron1"/>
    <dgm:cxn modelId="{A1BFC6D3-E22B-4554-8180-3B5C620DAC83}" srcId="{F9F2C212-2489-4DCE-8185-9693E8E93FBB}" destId="{6DA0A49D-BD2D-4610-B362-7202CD6A3A95}" srcOrd="0" destOrd="0" parTransId="{21A67A33-55AD-49B4-AF48-66011BA5C04D}" sibTransId="{533BD727-C16F-4F56-83B2-EDD376EB1903}"/>
    <dgm:cxn modelId="{15C76BDB-4D9F-074B-AA5E-0D6FEBB727C3}" type="presParOf" srcId="{F2624148-C801-4952-A01D-3610953B55CE}" destId="{C6412BDA-99E1-439F-B450-4ED33829A215}" srcOrd="0" destOrd="0" presId="urn:microsoft.com/office/officeart/2005/8/layout/chevron1"/>
    <dgm:cxn modelId="{451024FF-8FE7-3945-906B-3E53B3C2B7EA}" type="presParOf" srcId="{F2624148-C801-4952-A01D-3610953B55CE}" destId="{CE458C41-F953-48D4-BF3F-19297F29368F}" srcOrd="1" destOrd="0" presId="urn:microsoft.com/office/officeart/2005/8/layout/chevron1"/>
    <dgm:cxn modelId="{AA19C100-FC7E-734F-96C7-E46E1959C262}" type="presParOf" srcId="{F2624148-C801-4952-A01D-3610953B55CE}" destId="{4213C33B-C009-477E-AC21-17A138C9A178}" srcOrd="2" destOrd="0" presId="urn:microsoft.com/office/officeart/2005/8/layout/chevron1"/>
    <dgm:cxn modelId="{CBB7FD12-56BC-E947-B222-EEBF2B713A6A}" type="presParOf" srcId="{F2624148-C801-4952-A01D-3610953B55CE}" destId="{AAAB07C0-3BBB-4345-8801-B8463ED554F6}" srcOrd="3" destOrd="0" presId="urn:microsoft.com/office/officeart/2005/8/layout/chevron1"/>
    <dgm:cxn modelId="{BF364BB3-5912-B34F-9540-75C8C843BAA4}" type="presParOf" srcId="{F2624148-C801-4952-A01D-3610953B55CE}" destId="{0E0A910C-912D-8C4E-8276-00F37480127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794460-32ED-4F51-BA6D-69A6A15DDF41}" type="doc">
      <dgm:prSet loTypeId="urn:microsoft.com/office/officeart/2005/8/layout/vList5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0B048C2C-3A70-44D5-AC68-3CABC2B051D2}">
      <dgm:prSet phldrT="[文本]" custT="1"/>
      <dgm:spPr/>
      <dgm:t>
        <a:bodyPr/>
        <a:lstStyle/>
        <a:p>
          <a:r>
            <a:rPr lang="zh-CN" altLang="en-US" sz="2800" dirty="0"/>
            <a:t>符号目录项</a:t>
          </a:r>
        </a:p>
      </dgm:t>
    </dgm:pt>
    <dgm:pt modelId="{32778A9D-BB88-4EB2-B1B6-55B10531A483}" type="parTrans" cxnId="{4B7E39C3-66C5-4B98-8ADA-0E6FC99BF79E}">
      <dgm:prSet/>
      <dgm:spPr/>
      <dgm:t>
        <a:bodyPr/>
        <a:lstStyle/>
        <a:p>
          <a:endParaRPr lang="zh-CN" altLang="en-US" sz="1600"/>
        </a:p>
      </dgm:t>
    </dgm:pt>
    <dgm:pt modelId="{9D122E78-77AB-47D4-BCBC-E45B30B89320}" type="sibTrans" cxnId="{4B7E39C3-66C5-4B98-8ADA-0E6FC99BF79E}">
      <dgm:prSet/>
      <dgm:spPr/>
      <dgm:t>
        <a:bodyPr/>
        <a:lstStyle/>
        <a:p>
          <a:endParaRPr lang="zh-CN" altLang="en-US" sz="1600"/>
        </a:p>
      </dgm:t>
    </dgm:pt>
    <dgm:pt modelId="{90598491-DA9A-4CB1-8095-A0821A03B471}">
      <dgm:prSet custT="1"/>
      <dgm:spPr/>
      <dgm:t>
        <a:bodyPr/>
        <a:lstStyle/>
        <a:p>
          <a:r>
            <a:rPr lang="zh-CN" altLang="en-US" sz="2400" dirty="0"/>
            <a:t>文件名，文件号（次部）</a:t>
          </a:r>
        </a:p>
      </dgm:t>
    </dgm:pt>
    <dgm:pt modelId="{D5AB85AD-7B33-4E5B-AE0A-D14A19F8D332}" type="parTrans" cxnId="{B38AA628-153F-4DA0-941C-26B0CE32B1A8}">
      <dgm:prSet/>
      <dgm:spPr/>
      <dgm:t>
        <a:bodyPr/>
        <a:lstStyle/>
        <a:p>
          <a:endParaRPr lang="zh-CN" altLang="en-US" sz="1600"/>
        </a:p>
      </dgm:t>
    </dgm:pt>
    <dgm:pt modelId="{FA260353-8CA0-40E9-945E-CDAEA0E79A94}" type="sibTrans" cxnId="{B38AA628-153F-4DA0-941C-26B0CE32B1A8}">
      <dgm:prSet/>
      <dgm:spPr/>
      <dgm:t>
        <a:bodyPr/>
        <a:lstStyle/>
        <a:p>
          <a:endParaRPr lang="zh-CN" altLang="en-US" sz="1600"/>
        </a:p>
      </dgm:t>
    </dgm:pt>
    <dgm:pt modelId="{EF667BE5-14EA-465B-9482-14B6F8739040}">
      <dgm:prSet custT="1"/>
      <dgm:spPr/>
      <dgm:t>
        <a:bodyPr/>
        <a:lstStyle/>
        <a:p>
          <a:r>
            <a:rPr lang="zh-CN" altLang="en-US" sz="2800"/>
            <a:t>基本目录项</a:t>
          </a:r>
          <a:endParaRPr lang="zh-CN" altLang="en-US" sz="2800" dirty="0"/>
        </a:p>
      </dgm:t>
    </dgm:pt>
    <dgm:pt modelId="{E92A9135-8831-4B3F-A948-750B49D519F8}" type="parTrans" cxnId="{0FFE63A6-A1E6-4C1D-8F96-8E174E4EC2B6}">
      <dgm:prSet/>
      <dgm:spPr/>
      <dgm:t>
        <a:bodyPr/>
        <a:lstStyle/>
        <a:p>
          <a:endParaRPr lang="zh-CN" altLang="en-US" sz="1600"/>
        </a:p>
      </dgm:t>
    </dgm:pt>
    <dgm:pt modelId="{FCE84DB7-1E61-48C3-BB3A-A45D9D475E2F}" type="sibTrans" cxnId="{0FFE63A6-A1E6-4C1D-8F96-8E174E4EC2B6}">
      <dgm:prSet/>
      <dgm:spPr/>
      <dgm:t>
        <a:bodyPr/>
        <a:lstStyle/>
        <a:p>
          <a:endParaRPr lang="zh-CN" altLang="en-US" sz="1600"/>
        </a:p>
      </dgm:t>
    </dgm:pt>
    <dgm:pt modelId="{E16ADC46-66BB-4366-9F9C-EF3471C96203}">
      <dgm:prSet custT="1"/>
      <dgm:spPr/>
      <dgm:t>
        <a:bodyPr/>
        <a:lstStyle/>
        <a:p>
          <a:r>
            <a:rPr lang="zh-CN" altLang="en-US" sz="2400" dirty="0"/>
            <a:t>除文件名外的所有，含文件号（主部）</a:t>
          </a:r>
          <a:endParaRPr lang="en-US" altLang="zh-CN" sz="2400" dirty="0"/>
        </a:p>
      </dgm:t>
    </dgm:pt>
    <dgm:pt modelId="{0ECFEBB6-9828-4C82-B88E-8A2812578048}" type="parTrans" cxnId="{730AFFC2-32DF-4EE8-80E6-26EB089C2276}">
      <dgm:prSet/>
      <dgm:spPr/>
      <dgm:t>
        <a:bodyPr/>
        <a:lstStyle/>
        <a:p>
          <a:endParaRPr lang="zh-CN" altLang="en-US" sz="1600"/>
        </a:p>
      </dgm:t>
    </dgm:pt>
    <dgm:pt modelId="{AE77C127-624E-4460-903C-9C259AE6129C}" type="sibTrans" cxnId="{730AFFC2-32DF-4EE8-80E6-26EB089C2276}">
      <dgm:prSet/>
      <dgm:spPr/>
      <dgm:t>
        <a:bodyPr/>
        <a:lstStyle/>
        <a:p>
          <a:endParaRPr lang="zh-CN" altLang="en-US" sz="1600"/>
        </a:p>
      </dgm:t>
    </dgm:pt>
    <dgm:pt modelId="{8C103688-0767-4F4B-B2BE-F4066157F668}" type="pres">
      <dgm:prSet presAssocID="{E5794460-32ED-4F51-BA6D-69A6A15DDF41}" presName="Name0" presStyleCnt="0">
        <dgm:presLayoutVars>
          <dgm:dir/>
          <dgm:animLvl val="lvl"/>
          <dgm:resizeHandles val="exact"/>
        </dgm:presLayoutVars>
      </dgm:prSet>
      <dgm:spPr/>
    </dgm:pt>
    <dgm:pt modelId="{C55B6976-8A6A-43FF-9169-E5F4CBFC64FF}" type="pres">
      <dgm:prSet presAssocID="{0B048C2C-3A70-44D5-AC68-3CABC2B051D2}" presName="linNode" presStyleCnt="0"/>
      <dgm:spPr/>
    </dgm:pt>
    <dgm:pt modelId="{6B7A4765-D9A8-46DF-B24F-F4FCE3B498A5}" type="pres">
      <dgm:prSet presAssocID="{0B048C2C-3A70-44D5-AC68-3CABC2B051D2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D5BE7AA0-1470-48C8-992F-33B6DD3F8E8E}" type="pres">
      <dgm:prSet presAssocID="{0B048C2C-3A70-44D5-AC68-3CABC2B051D2}" presName="descendantText" presStyleLbl="alignAccFollowNode1" presStyleIdx="0" presStyleCnt="2">
        <dgm:presLayoutVars>
          <dgm:bulletEnabled val="1"/>
        </dgm:presLayoutVars>
      </dgm:prSet>
      <dgm:spPr/>
    </dgm:pt>
    <dgm:pt modelId="{763E033C-6EE7-4698-8377-4C395DBECA3A}" type="pres">
      <dgm:prSet presAssocID="{9D122E78-77AB-47D4-BCBC-E45B30B89320}" presName="sp" presStyleCnt="0"/>
      <dgm:spPr/>
    </dgm:pt>
    <dgm:pt modelId="{DDDB506D-317B-486D-B172-5334F858513C}" type="pres">
      <dgm:prSet presAssocID="{EF667BE5-14EA-465B-9482-14B6F8739040}" presName="linNode" presStyleCnt="0"/>
      <dgm:spPr/>
    </dgm:pt>
    <dgm:pt modelId="{9F3BB741-EBCC-48A9-82FC-262696180A4E}" type="pres">
      <dgm:prSet presAssocID="{EF667BE5-14EA-465B-9482-14B6F8739040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9F27D67D-AF39-4FCD-9D45-D3128EFEE03C}" type="pres">
      <dgm:prSet presAssocID="{EF667BE5-14EA-465B-9482-14B6F8739040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8EEE7A28-03EE-426E-A125-384D435D4ED2}" type="presOf" srcId="{0B048C2C-3A70-44D5-AC68-3CABC2B051D2}" destId="{6B7A4765-D9A8-46DF-B24F-F4FCE3B498A5}" srcOrd="0" destOrd="0" presId="urn:microsoft.com/office/officeart/2005/8/layout/vList5"/>
    <dgm:cxn modelId="{B38AA628-153F-4DA0-941C-26B0CE32B1A8}" srcId="{0B048C2C-3A70-44D5-AC68-3CABC2B051D2}" destId="{90598491-DA9A-4CB1-8095-A0821A03B471}" srcOrd="0" destOrd="0" parTransId="{D5AB85AD-7B33-4E5B-AE0A-D14A19F8D332}" sibTransId="{FA260353-8CA0-40E9-945E-CDAEA0E79A94}"/>
    <dgm:cxn modelId="{0FFE63A6-A1E6-4C1D-8F96-8E174E4EC2B6}" srcId="{E5794460-32ED-4F51-BA6D-69A6A15DDF41}" destId="{EF667BE5-14EA-465B-9482-14B6F8739040}" srcOrd="1" destOrd="0" parTransId="{E92A9135-8831-4B3F-A948-750B49D519F8}" sibTransId="{FCE84DB7-1E61-48C3-BB3A-A45D9D475E2F}"/>
    <dgm:cxn modelId="{D614CCA8-0DA9-4FF9-AC6D-94AD36A2F824}" type="presOf" srcId="{EF667BE5-14EA-465B-9482-14B6F8739040}" destId="{9F3BB741-EBCC-48A9-82FC-262696180A4E}" srcOrd="0" destOrd="0" presId="urn:microsoft.com/office/officeart/2005/8/layout/vList5"/>
    <dgm:cxn modelId="{AB439BAF-F62E-4040-AED0-F366C9F5CC22}" type="presOf" srcId="{90598491-DA9A-4CB1-8095-A0821A03B471}" destId="{D5BE7AA0-1470-48C8-992F-33B6DD3F8E8E}" srcOrd="0" destOrd="0" presId="urn:microsoft.com/office/officeart/2005/8/layout/vList5"/>
    <dgm:cxn modelId="{B7BD1CC0-3214-4B1B-AE0F-6CA245944D0D}" type="presOf" srcId="{E16ADC46-66BB-4366-9F9C-EF3471C96203}" destId="{9F27D67D-AF39-4FCD-9D45-D3128EFEE03C}" srcOrd="0" destOrd="0" presId="urn:microsoft.com/office/officeart/2005/8/layout/vList5"/>
    <dgm:cxn modelId="{730AFFC2-32DF-4EE8-80E6-26EB089C2276}" srcId="{EF667BE5-14EA-465B-9482-14B6F8739040}" destId="{E16ADC46-66BB-4366-9F9C-EF3471C96203}" srcOrd="0" destOrd="0" parTransId="{0ECFEBB6-9828-4C82-B88E-8A2812578048}" sibTransId="{AE77C127-624E-4460-903C-9C259AE6129C}"/>
    <dgm:cxn modelId="{4B7E39C3-66C5-4B98-8ADA-0E6FC99BF79E}" srcId="{E5794460-32ED-4F51-BA6D-69A6A15DDF41}" destId="{0B048C2C-3A70-44D5-AC68-3CABC2B051D2}" srcOrd="0" destOrd="0" parTransId="{32778A9D-BB88-4EB2-B1B6-55B10531A483}" sibTransId="{9D122E78-77AB-47D4-BCBC-E45B30B89320}"/>
    <dgm:cxn modelId="{961290CA-4E07-4528-AE32-827262440FC2}" type="presOf" srcId="{E5794460-32ED-4F51-BA6D-69A6A15DDF41}" destId="{8C103688-0767-4F4B-B2BE-F4066157F668}" srcOrd="0" destOrd="0" presId="urn:microsoft.com/office/officeart/2005/8/layout/vList5"/>
    <dgm:cxn modelId="{F6E0AF8E-989D-4D50-989F-7ACB50B59A51}" type="presParOf" srcId="{8C103688-0767-4F4B-B2BE-F4066157F668}" destId="{C55B6976-8A6A-43FF-9169-E5F4CBFC64FF}" srcOrd="0" destOrd="0" presId="urn:microsoft.com/office/officeart/2005/8/layout/vList5"/>
    <dgm:cxn modelId="{0E9D608A-E7C0-4B71-B956-9D9C3A1CF3FD}" type="presParOf" srcId="{C55B6976-8A6A-43FF-9169-E5F4CBFC64FF}" destId="{6B7A4765-D9A8-46DF-B24F-F4FCE3B498A5}" srcOrd="0" destOrd="0" presId="urn:microsoft.com/office/officeart/2005/8/layout/vList5"/>
    <dgm:cxn modelId="{919C5FB4-5021-468C-B0F2-E4933598285E}" type="presParOf" srcId="{C55B6976-8A6A-43FF-9169-E5F4CBFC64FF}" destId="{D5BE7AA0-1470-48C8-992F-33B6DD3F8E8E}" srcOrd="1" destOrd="0" presId="urn:microsoft.com/office/officeart/2005/8/layout/vList5"/>
    <dgm:cxn modelId="{0BF6A97A-22D0-4587-8051-899CAB80B8E0}" type="presParOf" srcId="{8C103688-0767-4F4B-B2BE-F4066157F668}" destId="{763E033C-6EE7-4698-8377-4C395DBECA3A}" srcOrd="1" destOrd="0" presId="urn:microsoft.com/office/officeart/2005/8/layout/vList5"/>
    <dgm:cxn modelId="{1CF3363A-AEBB-4E2B-A4EC-C1635056DEA2}" type="presParOf" srcId="{8C103688-0767-4F4B-B2BE-F4066157F668}" destId="{DDDB506D-317B-486D-B172-5334F858513C}" srcOrd="2" destOrd="0" presId="urn:microsoft.com/office/officeart/2005/8/layout/vList5"/>
    <dgm:cxn modelId="{D6ADF861-4EB5-4087-BB24-F371F13E8FF1}" type="presParOf" srcId="{DDDB506D-317B-486D-B172-5334F858513C}" destId="{9F3BB741-EBCC-48A9-82FC-262696180A4E}" srcOrd="0" destOrd="0" presId="urn:microsoft.com/office/officeart/2005/8/layout/vList5"/>
    <dgm:cxn modelId="{4FC0C238-ED4F-44A8-9DC3-FDAD08A13A59}" type="presParOf" srcId="{DDDB506D-317B-486D-B172-5334F858513C}" destId="{9F27D67D-AF39-4FCD-9D45-D3128EFEE03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04EE83F-5C57-4586-932B-E07CE4A28283}" type="doc">
      <dgm:prSet loTypeId="urn:microsoft.com/office/officeart/2005/8/layout/vList5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D77B477F-6A3E-4DC0-92D2-7BC51A18BF55}">
      <dgm:prSet/>
      <dgm:spPr/>
      <dgm:t>
        <a:bodyPr/>
        <a:lstStyle/>
        <a:p>
          <a:pPr rtl="0"/>
          <a:r>
            <a:rPr lang="zh-CN" altLang="en-US" baseline="0" dirty="0"/>
            <a:t>硬链接</a:t>
          </a:r>
          <a:br>
            <a:rPr lang="en-US" altLang="zh-CN" baseline="0" dirty="0"/>
          </a:br>
          <a:r>
            <a:rPr lang="en-US" altLang="zh-CN" baseline="0" dirty="0"/>
            <a:t>Hard Link</a:t>
          </a:r>
          <a:endParaRPr lang="zh-CN" dirty="0"/>
        </a:p>
      </dgm:t>
    </dgm:pt>
    <dgm:pt modelId="{3BE4F766-3425-42B2-AFA3-6A7BA9996191}" type="parTrans" cxnId="{6AD54031-AAF9-4537-84AE-2C49330E1A19}">
      <dgm:prSet/>
      <dgm:spPr/>
      <dgm:t>
        <a:bodyPr/>
        <a:lstStyle/>
        <a:p>
          <a:endParaRPr lang="zh-CN" altLang="en-US"/>
        </a:p>
      </dgm:t>
    </dgm:pt>
    <dgm:pt modelId="{3990E7BF-1A7D-4C69-B696-7FBEAD7A3666}" type="sibTrans" cxnId="{6AD54031-AAF9-4537-84AE-2C49330E1A19}">
      <dgm:prSet/>
      <dgm:spPr/>
      <dgm:t>
        <a:bodyPr/>
        <a:lstStyle/>
        <a:p>
          <a:endParaRPr lang="zh-CN" altLang="en-US"/>
        </a:p>
      </dgm:t>
    </dgm:pt>
    <dgm:pt modelId="{7BD638A4-67F8-460F-AC85-3A0BF0020337}">
      <dgm:prSet/>
      <dgm:spPr/>
      <dgm:t>
        <a:bodyPr/>
        <a:lstStyle/>
        <a:p>
          <a:pPr rtl="0"/>
          <a:r>
            <a:rPr lang="zh-CN" altLang="en-US" baseline="0" dirty="0"/>
            <a:t>软连接</a:t>
          </a:r>
          <a:br>
            <a:rPr lang="en-US" altLang="zh-CN" baseline="0" dirty="0"/>
          </a:br>
          <a:r>
            <a:rPr lang="en-US" altLang="zh-CN" baseline="0" dirty="0"/>
            <a:t>Soft Link</a:t>
          </a:r>
          <a:endParaRPr lang="zh-CN" dirty="0"/>
        </a:p>
      </dgm:t>
    </dgm:pt>
    <dgm:pt modelId="{5C62A011-6C02-45AF-ACB0-D4063EC17260}" type="parTrans" cxnId="{20464B6C-859B-40A7-A09C-98F31B4E583F}">
      <dgm:prSet/>
      <dgm:spPr/>
      <dgm:t>
        <a:bodyPr/>
        <a:lstStyle/>
        <a:p>
          <a:endParaRPr lang="zh-CN" altLang="en-US"/>
        </a:p>
      </dgm:t>
    </dgm:pt>
    <dgm:pt modelId="{BCCF872E-7D7C-49F3-8A42-48583EE3B891}" type="sibTrans" cxnId="{20464B6C-859B-40A7-A09C-98F31B4E583F}">
      <dgm:prSet/>
      <dgm:spPr/>
      <dgm:t>
        <a:bodyPr/>
        <a:lstStyle/>
        <a:p>
          <a:endParaRPr lang="zh-CN" altLang="en-US"/>
        </a:p>
      </dgm:t>
    </dgm:pt>
    <dgm:pt modelId="{44E3A8F5-1F8C-439E-8355-8622D24DC286}">
      <dgm:prSet/>
      <dgm:spPr/>
      <dgm:t>
        <a:bodyPr/>
        <a:lstStyle/>
        <a:p>
          <a:pPr rtl="0"/>
          <a:r>
            <a:rPr lang="zh-CN" baseline="0" dirty="0"/>
            <a:t>基于索引结点</a:t>
          </a:r>
          <a:endParaRPr lang="zh-CN" dirty="0"/>
        </a:p>
      </dgm:t>
    </dgm:pt>
    <dgm:pt modelId="{207167F8-F7AE-4B9B-8188-3E91665CB71C}" type="parTrans" cxnId="{58148DB8-49DA-47B0-B0AB-62D4E4269FAC}">
      <dgm:prSet/>
      <dgm:spPr/>
      <dgm:t>
        <a:bodyPr/>
        <a:lstStyle/>
        <a:p>
          <a:endParaRPr lang="zh-CN" altLang="en-US"/>
        </a:p>
      </dgm:t>
    </dgm:pt>
    <dgm:pt modelId="{1547DE8C-DBDE-471D-AF60-B48886E6C6A1}" type="sibTrans" cxnId="{58148DB8-49DA-47B0-B0AB-62D4E4269FAC}">
      <dgm:prSet/>
      <dgm:spPr/>
      <dgm:t>
        <a:bodyPr/>
        <a:lstStyle/>
        <a:p>
          <a:endParaRPr lang="zh-CN" altLang="en-US"/>
        </a:p>
      </dgm:t>
    </dgm:pt>
    <dgm:pt modelId="{558635F5-33E7-4E6A-A797-006146A0FEE9}">
      <dgm:prSet/>
      <dgm:spPr/>
      <dgm:t>
        <a:bodyPr/>
        <a:lstStyle/>
        <a:p>
          <a:pPr rtl="0"/>
          <a:r>
            <a:rPr lang="zh-CN" baseline="0" dirty="0"/>
            <a:t>基于</a:t>
          </a:r>
          <a:r>
            <a:rPr lang="zh-CN" altLang="en-US" baseline="0" dirty="0"/>
            <a:t>文件路径</a:t>
          </a:r>
          <a:endParaRPr lang="zh-CN" dirty="0"/>
        </a:p>
      </dgm:t>
    </dgm:pt>
    <dgm:pt modelId="{596BEB15-2502-4768-9F11-E31368D0246C}" type="parTrans" cxnId="{33590724-364C-4EC5-9C5D-BEA4C220F9CC}">
      <dgm:prSet/>
      <dgm:spPr/>
      <dgm:t>
        <a:bodyPr/>
        <a:lstStyle/>
        <a:p>
          <a:endParaRPr lang="zh-CN" altLang="en-US"/>
        </a:p>
      </dgm:t>
    </dgm:pt>
    <dgm:pt modelId="{5F658178-7F29-4725-80BB-4BA8C1CD3E5A}" type="sibTrans" cxnId="{33590724-364C-4EC5-9C5D-BEA4C220F9CC}">
      <dgm:prSet/>
      <dgm:spPr/>
      <dgm:t>
        <a:bodyPr/>
        <a:lstStyle/>
        <a:p>
          <a:endParaRPr lang="zh-CN" altLang="en-US"/>
        </a:p>
      </dgm:t>
    </dgm:pt>
    <dgm:pt modelId="{80808B5D-4719-4701-9369-4BA0F793FD76}" type="pres">
      <dgm:prSet presAssocID="{E04EE83F-5C57-4586-932B-E07CE4A28283}" presName="Name0" presStyleCnt="0">
        <dgm:presLayoutVars>
          <dgm:dir/>
          <dgm:animLvl val="lvl"/>
          <dgm:resizeHandles val="exact"/>
        </dgm:presLayoutVars>
      </dgm:prSet>
      <dgm:spPr/>
    </dgm:pt>
    <dgm:pt modelId="{FF65C94C-0F41-47AC-8543-D5BE160D32BB}" type="pres">
      <dgm:prSet presAssocID="{D77B477F-6A3E-4DC0-92D2-7BC51A18BF55}" presName="linNode" presStyleCnt="0"/>
      <dgm:spPr/>
    </dgm:pt>
    <dgm:pt modelId="{7CD051A7-B84A-4D57-B2CB-A976FEF4E82B}" type="pres">
      <dgm:prSet presAssocID="{D77B477F-6A3E-4DC0-92D2-7BC51A18BF55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2B2EC7AE-C09D-4ACB-9654-BFE9DF31E7BA}" type="pres">
      <dgm:prSet presAssocID="{D77B477F-6A3E-4DC0-92D2-7BC51A18BF55}" presName="descendantText" presStyleLbl="alignAccFollowNode1" presStyleIdx="0" presStyleCnt="2">
        <dgm:presLayoutVars>
          <dgm:bulletEnabled val="1"/>
        </dgm:presLayoutVars>
      </dgm:prSet>
      <dgm:spPr/>
    </dgm:pt>
    <dgm:pt modelId="{1EE19F75-22B1-4E43-B59E-D2E5569909C5}" type="pres">
      <dgm:prSet presAssocID="{3990E7BF-1A7D-4C69-B696-7FBEAD7A3666}" presName="sp" presStyleCnt="0"/>
      <dgm:spPr/>
    </dgm:pt>
    <dgm:pt modelId="{4AEAAE58-4E9C-4284-88AD-22F1FC3C00BA}" type="pres">
      <dgm:prSet presAssocID="{7BD638A4-67F8-460F-AC85-3A0BF0020337}" presName="linNode" presStyleCnt="0"/>
      <dgm:spPr/>
    </dgm:pt>
    <dgm:pt modelId="{3AE1C464-B10B-450C-ABFA-11C82B722611}" type="pres">
      <dgm:prSet presAssocID="{7BD638A4-67F8-460F-AC85-3A0BF0020337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131C6BA7-A1AE-4F74-88C9-81AF2B431EC5}" type="pres">
      <dgm:prSet presAssocID="{7BD638A4-67F8-460F-AC85-3A0BF0020337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379CC609-E845-4839-A9EE-715D546D2A75}" type="presOf" srcId="{44E3A8F5-1F8C-439E-8355-8622D24DC286}" destId="{2B2EC7AE-C09D-4ACB-9654-BFE9DF31E7BA}" srcOrd="0" destOrd="0" presId="urn:microsoft.com/office/officeart/2005/8/layout/vList5"/>
    <dgm:cxn modelId="{33590724-364C-4EC5-9C5D-BEA4C220F9CC}" srcId="{7BD638A4-67F8-460F-AC85-3A0BF0020337}" destId="{558635F5-33E7-4E6A-A797-006146A0FEE9}" srcOrd="0" destOrd="0" parTransId="{596BEB15-2502-4768-9F11-E31368D0246C}" sibTransId="{5F658178-7F29-4725-80BB-4BA8C1CD3E5A}"/>
    <dgm:cxn modelId="{6AD54031-AAF9-4537-84AE-2C49330E1A19}" srcId="{E04EE83F-5C57-4586-932B-E07CE4A28283}" destId="{D77B477F-6A3E-4DC0-92D2-7BC51A18BF55}" srcOrd="0" destOrd="0" parTransId="{3BE4F766-3425-42B2-AFA3-6A7BA9996191}" sibTransId="{3990E7BF-1A7D-4C69-B696-7FBEAD7A3666}"/>
    <dgm:cxn modelId="{FD983A5C-6A6F-4ADE-A345-B3CDE53F3E3B}" type="presOf" srcId="{E04EE83F-5C57-4586-932B-E07CE4A28283}" destId="{80808B5D-4719-4701-9369-4BA0F793FD76}" srcOrd="0" destOrd="0" presId="urn:microsoft.com/office/officeart/2005/8/layout/vList5"/>
    <dgm:cxn modelId="{20464B6C-859B-40A7-A09C-98F31B4E583F}" srcId="{E04EE83F-5C57-4586-932B-E07CE4A28283}" destId="{7BD638A4-67F8-460F-AC85-3A0BF0020337}" srcOrd="1" destOrd="0" parTransId="{5C62A011-6C02-45AF-ACB0-D4063EC17260}" sibTransId="{BCCF872E-7D7C-49F3-8A42-48583EE3B891}"/>
    <dgm:cxn modelId="{0F3BA477-987C-49CB-99A2-FAB1C2C7F9F5}" type="presOf" srcId="{7BD638A4-67F8-460F-AC85-3A0BF0020337}" destId="{3AE1C464-B10B-450C-ABFA-11C82B722611}" srcOrd="0" destOrd="0" presId="urn:microsoft.com/office/officeart/2005/8/layout/vList5"/>
    <dgm:cxn modelId="{58148DB8-49DA-47B0-B0AB-62D4E4269FAC}" srcId="{D77B477F-6A3E-4DC0-92D2-7BC51A18BF55}" destId="{44E3A8F5-1F8C-439E-8355-8622D24DC286}" srcOrd="0" destOrd="0" parTransId="{207167F8-F7AE-4B9B-8188-3E91665CB71C}" sibTransId="{1547DE8C-DBDE-471D-AF60-B48886E6C6A1}"/>
    <dgm:cxn modelId="{2C6F69D1-0F5A-44BD-8D80-1735542081E8}" type="presOf" srcId="{558635F5-33E7-4E6A-A797-006146A0FEE9}" destId="{131C6BA7-A1AE-4F74-88C9-81AF2B431EC5}" srcOrd="0" destOrd="0" presId="urn:microsoft.com/office/officeart/2005/8/layout/vList5"/>
    <dgm:cxn modelId="{32CD76E0-2849-4AD7-A62B-E0C6B59A1C56}" type="presOf" srcId="{D77B477F-6A3E-4DC0-92D2-7BC51A18BF55}" destId="{7CD051A7-B84A-4D57-B2CB-A976FEF4E82B}" srcOrd="0" destOrd="0" presId="urn:microsoft.com/office/officeart/2005/8/layout/vList5"/>
    <dgm:cxn modelId="{659543A2-A10D-414A-8D96-CE34E26D294E}" type="presParOf" srcId="{80808B5D-4719-4701-9369-4BA0F793FD76}" destId="{FF65C94C-0F41-47AC-8543-D5BE160D32BB}" srcOrd="0" destOrd="0" presId="urn:microsoft.com/office/officeart/2005/8/layout/vList5"/>
    <dgm:cxn modelId="{5A8D8DD1-3059-4EE6-9544-1692658829F6}" type="presParOf" srcId="{FF65C94C-0F41-47AC-8543-D5BE160D32BB}" destId="{7CD051A7-B84A-4D57-B2CB-A976FEF4E82B}" srcOrd="0" destOrd="0" presId="urn:microsoft.com/office/officeart/2005/8/layout/vList5"/>
    <dgm:cxn modelId="{BE58FF7F-94D0-40DD-A0A1-8AC4945E09F4}" type="presParOf" srcId="{FF65C94C-0F41-47AC-8543-D5BE160D32BB}" destId="{2B2EC7AE-C09D-4ACB-9654-BFE9DF31E7BA}" srcOrd="1" destOrd="0" presId="urn:microsoft.com/office/officeart/2005/8/layout/vList5"/>
    <dgm:cxn modelId="{7F02444E-E939-4EDF-9871-8B60179E1EC5}" type="presParOf" srcId="{80808B5D-4719-4701-9369-4BA0F793FD76}" destId="{1EE19F75-22B1-4E43-B59E-D2E5569909C5}" srcOrd="1" destOrd="0" presId="urn:microsoft.com/office/officeart/2005/8/layout/vList5"/>
    <dgm:cxn modelId="{A3DE088E-77FE-4D28-8A91-CC61A184784D}" type="presParOf" srcId="{80808B5D-4719-4701-9369-4BA0F793FD76}" destId="{4AEAAE58-4E9C-4284-88AD-22F1FC3C00BA}" srcOrd="2" destOrd="0" presId="urn:microsoft.com/office/officeart/2005/8/layout/vList5"/>
    <dgm:cxn modelId="{F190DB2E-A182-4975-9192-C44A5C3EC146}" type="presParOf" srcId="{4AEAAE58-4E9C-4284-88AD-22F1FC3C00BA}" destId="{3AE1C464-B10B-450C-ABFA-11C82B722611}" srcOrd="0" destOrd="0" presId="urn:microsoft.com/office/officeart/2005/8/layout/vList5"/>
    <dgm:cxn modelId="{98A6574A-3580-498B-86CA-6D9794CB2E03}" type="presParOf" srcId="{4AEAAE58-4E9C-4284-88AD-22F1FC3C00BA}" destId="{131C6BA7-A1AE-4F74-88C9-81AF2B431EC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B572094-E635-44AE-B493-E94D8803CE84}" type="doc">
      <dgm:prSet loTypeId="urn:microsoft.com/office/officeart/2005/8/layout/orgChart1" loCatId="hierarchy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713E11A5-F16A-4ADD-AEC4-2869079AF62F}">
      <dgm:prSet phldrT="[文本]"/>
      <dgm:spPr/>
      <dgm:t>
        <a:bodyPr/>
        <a:lstStyle/>
        <a:p>
          <a:r>
            <a:rPr lang="en-US" altLang="zh-CN" dirty="0"/>
            <a:t>a</a:t>
          </a:r>
          <a:endParaRPr lang="zh-CN" altLang="en-US" dirty="0"/>
        </a:p>
      </dgm:t>
    </dgm:pt>
    <dgm:pt modelId="{7F5400C6-F5A4-4286-8270-7B2B743505E3}" type="parTrans" cxnId="{ACBE09A4-2695-48EC-80D8-F6F631FB86A1}">
      <dgm:prSet/>
      <dgm:spPr/>
      <dgm:t>
        <a:bodyPr/>
        <a:lstStyle/>
        <a:p>
          <a:endParaRPr lang="zh-CN" altLang="en-US"/>
        </a:p>
      </dgm:t>
    </dgm:pt>
    <dgm:pt modelId="{B1C17846-D979-4BAC-8D74-43180E8E6A2F}" type="sibTrans" cxnId="{ACBE09A4-2695-48EC-80D8-F6F631FB86A1}">
      <dgm:prSet/>
      <dgm:spPr/>
      <dgm:t>
        <a:bodyPr/>
        <a:lstStyle/>
        <a:p>
          <a:endParaRPr lang="zh-CN" altLang="en-US"/>
        </a:p>
      </dgm:t>
    </dgm:pt>
    <dgm:pt modelId="{353CD068-5A24-4291-B908-06FFACFCC0FE}">
      <dgm:prSet phldrT="[文本]"/>
      <dgm:spPr/>
      <dgm:t>
        <a:bodyPr/>
        <a:lstStyle/>
        <a:p>
          <a:r>
            <a:rPr lang="en-US" altLang="zh-CN" dirty="0"/>
            <a:t>b</a:t>
          </a:r>
          <a:endParaRPr lang="zh-CN" altLang="en-US" dirty="0"/>
        </a:p>
      </dgm:t>
    </dgm:pt>
    <dgm:pt modelId="{9FA49794-26F8-4F64-9E37-696CFCDC60D6}" type="parTrans" cxnId="{0FFF35F9-753D-4933-835E-0D5FADD9434F}">
      <dgm:prSet/>
      <dgm:spPr/>
      <dgm:t>
        <a:bodyPr/>
        <a:lstStyle/>
        <a:p>
          <a:endParaRPr lang="zh-CN" altLang="en-US"/>
        </a:p>
      </dgm:t>
    </dgm:pt>
    <dgm:pt modelId="{BABFEBB5-483E-405A-A755-614D6C9A6E3C}" type="sibTrans" cxnId="{0FFF35F9-753D-4933-835E-0D5FADD9434F}">
      <dgm:prSet/>
      <dgm:spPr/>
      <dgm:t>
        <a:bodyPr/>
        <a:lstStyle/>
        <a:p>
          <a:endParaRPr lang="zh-CN" altLang="en-US"/>
        </a:p>
      </dgm:t>
    </dgm:pt>
    <dgm:pt modelId="{068AEB47-1844-469E-B4D4-E9D983DF950B}">
      <dgm:prSet phldrT="[文本]"/>
      <dgm:spPr/>
      <dgm:t>
        <a:bodyPr/>
        <a:lstStyle/>
        <a:p>
          <a:r>
            <a:rPr lang="en-US" altLang="zh-CN" dirty="0"/>
            <a:t>c</a:t>
          </a:r>
          <a:endParaRPr lang="zh-CN" altLang="en-US" dirty="0"/>
        </a:p>
      </dgm:t>
    </dgm:pt>
    <dgm:pt modelId="{775CFA7B-4B5B-49C6-8DE3-C28DF4523D58}" type="parTrans" cxnId="{35A241B1-C62F-4671-810C-88B36888C001}">
      <dgm:prSet/>
      <dgm:spPr/>
      <dgm:t>
        <a:bodyPr/>
        <a:lstStyle/>
        <a:p>
          <a:endParaRPr lang="zh-CN" altLang="en-US"/>
        </a:p>
      </dgm:t>
    </dgm:pt>
    <dgm:pt modelId="{2C62B1F4-6FC1-41BB-9258-351F9A2AF370}" type="sibTrans" cxnId="{35A241B1-C62F-4671-810C-88B36888C001}">
      <dgm:prSet/>
      <dgm:spPr/>
      <dgm:t>
        <a:bodyPr/>
        <a:lstStyle/>
        <a:p>
          <a:endParaRPr lang="zh-CN" altLang="en-US"/>
        </a:p>
      </dgm:t>
    </dgm:pt>
    <dgm:pt modelId="{B9AA6993-745B-42C6-B986-5DAEE60D8356}">
      <dgm:prSet phldrT="[文本]"/>
      <dgm:spPr/>
      <dgm:t>
        <a:bodyPr/>
        <a:lstStyle/>
        <a:p>
          <a:r>
            <a:rPr lang="en-US" altLang="zh-CN" dirty="0"/>
            <a:t>d</a:t>
          </a:r>
          <a:endParaRPr lang="zh-CN" altLang="en-US" dirty="0"/>
        </a:p>
      </dgm:t>
    </dgm:pt>
    <dgm:pt modelId="{F8993D6C-EB83-447D-A472-2C9399C0AC20}" type="parTrans" cxnId="{FC0763E0-EDAD-49F3-A1B7-DBE080F9EA6E}">
      <dgm:prSet/>
      <dgm:spPr/>
      <dgm:t>
        <a:bodyPr/>
        <a:lstStyle/>
        <a:p>
          <a:endParaRPr lang="zh-CN" altLang="en-US"/>
        </a:p>
      </dgm:t>
    </dgm:pt>
    <dgm:pt modelId="{45085DED-A094-4C52-A1A6-9FDFF3B22B45}" type="sibTrans" cxnId="{FC0763E0-EDAD-49F3-A1B7-DBE080F9EA6E}">
      <dgm:prSet/>
      <dgm:spPr/>
      <dgm:t>
        <a:bodyPr/>
        <a:lstStyle/>
        <a:p>
          <a:endParaRPr lang="zh-CN" altLang="en-US"/>
        </a:p>
      </dgm:t>
    </dgm:pt>
    <dgm:pt modelId="{A52ED368-23AE-4FAF-BEA0-BB371A3383B2}">
      <dgm:prSet phldrT="[文本]"/>
      <dgm:spPr/>
      <dgm:t>
        <a:bodyPr/>
        <a:lstStyle/>
        <a:p>
          <a:r>
            <a:rPr lang="en-US" altLang="zh-CN" dirty="0"/>
            <a:t>e</a:t>
          </a:r>
          <a:endParaRPr lang="zh-CN" altLang="en-US" dirty="0"/>
        </a:p>
      </dgm:t>
    </dgm:pt>
    <dgm:pt modelId="{95BB52AD-6609-4E97-A250-220C298B391C}" type="parTrans" cxnId="{EDF19D48-2BE5-424E-8B91-588940D1B966}">
      <dgm:prSet/>
      <dgm:spPr/>
      <dgm:t>
        <a:bodyPr/>
        <a:lstStyle/>
        <a:p>
          <a:endParaRPr lang="zh-CN" altLang="en-US"/>
        </a:p>
      </dgm:t>
    </dgm:pt>
    <dgm:pt modelId="{55D7835B-E6DF-4B67-B0EC-1AA1FE860CBF}" type="sibTrans" cxnId="{EDF19D48-2BE5-424E-8B91-588940D1B966}">
      <dgm:prSet/>
      <dgm:spPr/>
      <dgm:t>
        <a:bodyPr/>
        <a:lstStyle/>
        <a:p>
          <a:endParaRPr lang="zh-CN" altLang="en-US"/>
        </a:p>
      </dgm:t>
    </dgm:pt>
    <dgm:pt modelId="{D6E83A7E-BAD2-4B62-913E-1DBB41B01EBF}">
      <dgm:prSet phldrT="[文本]"/>
      <dgm:spPr/>
      <dgm:t>
        <a:bodyPr/>
        <a:lstStyle/>
        <a:p>
          <a:r>
            <a:rPr lang="en-US" altLang="zh-CN" dirty="0"/>
            <a:t>f</a:t>
          </a:r>
          <a:endParaRPr lang="zh-CN" altLang="en-US" dirty="0"/>
        </a:p>
      </dgm:t>
    </dgm:pt>
    <dgm:pt modelId="{FCBC68E1-4C99-4DB5-B406-D0DAB00D01B5}" type="parTrans" cxnId="{C894930E-4DC5-4CA5-972E-71C76756B33F}">
      <dgm:prSet/>
      <dgm:spPr/>
      <dgm:t>
        <a:bodyPr/>
        <a:lstStyle/>
        <a:p>
          <a:endParaRPr lang="zh-CN" altLang="en-US"/>
        </a:p>
      </dgm:t>
    </dgm:pt>
    <dgm:pt modelId="{E8700603-8A14-44CB-857B-1DF298B40E29}" type="sibTrans" cxnId="{C894930E-4DC5-4CA5-972E-71C76756B33F}">
      <dgm:prSet/>
      <dgm:spPr/>
      <dgm:t>
        <a:bodyPr/>
        <a:lstStyle/>
        <a:p>
          <a:endParaRPr lang="zh-CN" altLang="en-US"/>
        </a:p>
      </dgm:t>
    </dgm:pt>
    <dgm:pt modelId="{F637F2FD-B7ED-4133-92D1-D6BEB744EF36}" type="pres">
      <dgm:prSet presAssocID="{AB572094-E635-44AE-B493-E94D8803CE8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97BFD7-561E-41B1-ACC6-7B82B48F2DD6}" type="pres">
      <dgm:prSet presAssocID="{713E11A5-F16A-4ADD-AEC4-2869079AF62F}" presName="hierRoot1" presStyleCnt="0">
        <dgm:presLayoutVars>
          <dgm:hierBranch val="init"/>
        </dgm:presLayoutVars>
      </dgm:prSet>
      <dgm:spPr/>
    </dgm:pt>
    <dgm:pt modelId="{91674841-B224-43D6-9265-441926E64B29}" type="pres">
      <dgm:prSet presAssocID="{713E11A5-F16A-4ADD-AEC4-2869079AF62F}" presName="rootComposite1" presStyleCnt="0"/>
      <dgm:spPr/>
    </dgm:pt>
    <dgm:pt modelId="{687C1BEB-2D93-447C-B166-01CA719698EA}" type="pres">
      <dgm:prSet presAssocID="{713E11A5-F16A-4ADD-AEC4-2869079AF62F}" presName="rootText1" presStyleLbl="node0" presStyleIdx="0" presStyleCnt="1">
        <dgm:presLayoutVars>
          <dgm:chPref val="3"/>
        </dgm:presLayoutVars>
      </dgm:prSet>
      <dgm:spPr/>
    </dgm:pt>
    <dgm:pt modelId="{C15123B6-287F-4101-85FE-3F3ED6C3F99C}" type="pres">
      <dgm:prSet presAssocID="{713E11A5-F16A-4ADD-AEC4-2869079AF62F}" presName="rootConnector1" presStyleLbl="node1" presStyleIdx="0" presStyleCnt="0"/>
      <dgm:spPr/>
    </dgm:pt>
    <dgm:pt modelId="{7D340D85-8369-45A5-9AA9-C0E3AE6DE8BE}" type="pres">
      <dgm:prSet presAssocID="{713E11A5-F16A-4ADD-AEC4-2869079AF62F}" presName="hierChild2" presStyleCnt="0"/>
      <dgm:spPr/>
    </dgm:pt>
    <dgm:pt modelId="{97428316-39E8-416F-99F2-C58E38B0C0F7}" type="pres">
      <dgm:prSet presAssocID="{9FA49794-26F8-4F64-9E37-696CFCDC60D6}" presName="Name37" presStyleLbl="parChTrans1D2" presStyleIdx="0" presStyleCnt="2"/>
      <dgm:spPr/>
    </dgm:pt>
    <dgm:pt modelId="{66CCA905-7CC7-4B73-9153-4E3F83004B48}" type="pres">
      <dgm:prSet presAssocID="{353CD068-5A24-4291-B908-06FFACFCC0FE}" presName="hierRoot2" presStyleCnt="0">
        <dgm:presLayoutVars>
          <dgm:hierBranch val="init"/>
        </dgm:presLayoutVars>
      </dgm:prSet>
      <dgm:spPr/>
    </dgm:pt>
    <dgm:pt modelId="{87C5E209-8B50-4B8E-BDE8-BB5561DB906A}" type="pres">
      <dgm:prSet presAssocID="{353CD068-5A24-4291-B908-06FFACFCC0FE}" presName="rootComposite" presStyleCnt="0"/>
      <dgm:spPr/>
    </dgm:pt>
    <dgm:pt modelId="{270A99CE-EA82-4847-9D9D-7AD69A966917}" type="pres">
      <dgm:prSet presAssocID="{353CD068-5A24-4291-B908-06FFACFCC0FE}" presName="rootText" presStyleLbl="node2" presStyleIdx="0" presStyleCnt="2">
        <dgm:presLayoutVars>
          <dgm:chPref val="3"/>
        </dgm:presLayoutVars>
      </dgm:prSet>
      <dgm:spPr>
        <a:prstGeom prst="ellipse">
          <a:avLst/>
        </a:prstGeom>
      </dgm:spPr>
    </dgm:pt>
    <dgm:pt modelId="{6A2F5A14-B08C-4D76-B035-1085746F0D10}" type="pres">
      <dgm:prSet presAssocID="{353CD068-5A24-4291-B908-06FFACFCC0FE}" presName="rootConnector" presStyleLbl="node2" presStyleIdx="0" presStyleCnt="2"/>
      <dgm:spPr/>
    </dgm:pt>
    <dgm:pt modelId="{09C501A5-6D8C-44C5-8341-D776809A6076}" type="pres">
      <dgm:prSet presAssocID="{353CD068-5A24-4291-B908-06FFACFCC0FE}" presName="hierChild4" presStyleCnt="0"/>
      <dgm:spPr/>
    </dgm:pt>
    <dgm:pt modelId="{D4A68ACF-81D5-4089-8933-9644E84368D7}" type="pres">
      <dgm:prSet presAssocID="{353CD068-5A24-4291-B908-06FFACFCC0FE}" presName="hierChild5" presStyleCnt="0"/>
      <dgm:spPr/>
    </dgm:pt>
    <dgm:pt modelId="{5575F8A4-0A52-40E0-BE22-6723DAD8E36E}" type="pres">
      <dgm:prSet presAssocID="{775CFA7B-4B5B-49C6-8DE3-C28DF4523D58}" presName="Name37" presStyleLbl="parChTrans1D2" presStyleIdx="1" presStyleCnt="2"/>
      <dgm:spPr/>
    </dgm:pt>
    <dgm:pt modelId="{5D79A0BD-F460-455D-80D5-8B3099A19ECD}" type="pres">
      <dgm:prSet presAssocID="{068AEB47-1844-469E-B4D4-E9D983DF950B}" presName="hierRoot2" presStyleCnt="0">
        <dgm:presLayoutVars>
          <dgm:hierBranch val="init"/>
        </dgm:presLayoutVars>
      </dgm:prSet>
      <dgm:spPr/>
    </dgm:pt>
    <dgm:pt modelId="{A1812C48-AA14-4935-B123-7B76D8FEF997}" type="pres">
      <dgm:prSet presAssocID="{068AEB47-1844-469E-B4D4-E9D983DF950B}" presName="rootComposite" presStyleCnt="0"/>
      <dgm:spPr/>
    </dgm:pt>
    <dgm:pt modelId="{0122A700-9B39-4BB0-888A-9999BB9538B0}" type="pres">
      <dgm:prSet presAssocID="{068AEB47-1844-469E-B4D4-E9D983DF950B}" presName="rootText" presStyleLbl="node2" presStyleIdx="1" presStyleCnt="2">
        <dgm:presLayoutVars>
          <dgm:chPref val="3"/>
        </dgm:presLayoutVars>
      </dgm:prSet>
      <dgm:spPr/>
    </dgm:pt>
    <dgm:pt modelId="{BE14F6AD-581D-46D4-9F95-78CB4E30707E}" type="pres">
      <dgm:prSet presAssocID="{068AEB47-1844-469E-B4D4-E9D983DF950B}" presName="rootConnector" presStyleLbl="node2" presStyleIdx="1" presStyleCnt="2"/>
      <dgm:spPr/>
    </dgm:pt>
    <dgm:pt modelId="{ED89178D-2D65-4294-9341-610AD968430F}" type="pres">
      <dgm:prSet presAssocID="{068AEB47-1844-469E-B4D4-E9D983DF950B}" presName="hierChild4" presStyleCnt="0"/>
      <dgm:spPr/>
    </dgm:pt>
    <dgm:pt modelId="{2434C85D-7B92-4C81-A197-CBFC00B5BEC7}" type="pres">
      <dgm:prSet presAssocID="{F8993D6C-EB83-447D-A472-2C9399C0AC20}" presName="Name37" presStyleLbl="parChTrans1D3" presStyleIdx="0" presStyleCnt="2"/>
      <dgm:spPr/>
    </dgm:pt>
    <dgm:pt modelId="{80410BFD-5060-4CDC-8C6E-0465B372F72E}" type="pres">
      <dgm:prSet presAssocID="{B9AA6993-745B-42C6-B986-5DAEE60D8356}" presName="hierRoot2" presStyleCnt="0">
        <dgm:presLayoutVars>
          <dgm:hierBranch val="init"/>
        </dgm:presLayoutVars>
      </dgm:prSet>
      <dgm:spPr/>
    </dgm:pt>
    <dgm:pt modelId="{D69BEDD7-BD4D-462A-A803-0EDB1414CFD9}" type="pres">
      <dgm:prSet presAssocID="{B9AA6993-745B-42C6-B986-5DAEE60D8356}" presName="rootComposite" presStyleCnt="0"/>
      <dgm:spPr/>
    </dgm:pt>
    <dgm:pt modelId="{295A2489-A56A-4DCF-8B28-59096AC8F966}" type="pres">
      <dgm:prSet presAssocID="{B9AA6993-745B-42C6-B986-5DAEE60D8356}" presName="rootText" presStyleLbl="node3" presStyleIdx="0" presStyleCnt="2">
        <dgm:presLayoutVars>
          <dgm:chPref val="3"/>
        </dgm:presLayoutVars>
      </dgm:prSet>
      <dgm:spPr>
        <a:prstGeom prst="ellipse">
          <a:avLst/>
        </a:prstGeom>
      </dgm:spPr>
    </dgm:pt>
    <dgm:pt modelId="{EEBC5CFB-0F6E-4F87-B47C-CC6E229B29D9}" type="pres">
      <dgm:prSet presAssocID="{B9AA6993-745B-42C6-B986-5DAEE60D8356}" presName="rootConnector" presStyleLbl="node3" presStyleIdx="0" presStyleCnt="2"/>
      <dgm:spPr/>
    </dgm:pt>
    <dgm:pt modelId="{461F480C-F3FC-4316-B870-B29B8B808089}" type="pres">
      <dgm:prSet presAssocID="{B9AA6993-745B-42C6-B986-5DAEE60D8356}" presName="hierChild4" presStyleCnt="0"/>
      <dgm:spPr/>
    </dgm:pt>
    <dgm:pt modelId="{4A4F1A16-E86F-426D-943D-0A2B9C5253FA}" type="pres">
      <dgm:prSet presAssocID="{B9AA6993-745B-42C6-B986-5DAEE60D8356}" presName="hierChild5" presStyleCnt="0"/>
      <dgm:spPr/>
    </dgm:pt>
    <dgm:pt modelId="{6404973B-5FCB-4774-B203-5A642BA6E834}" type="pres">
      <dgm:prSet presAssocID="{95BB52AD-6609-4E97-A250-220C298B391C}" presName="Name37" presStyleLbl="parChTrans1D3" presStyleIdx="1" presStyleCnt="2"/>
      <dgm:spPr/>
    </dgm:pt>
    <dgm:pt modelId="{0AD12E8C-6D67-4712-9783-82F1CA272FAC}" type="pres">
      <dgm:prSet presAssocID="{A52ED368-23AE-4FAF-BEA0-BB371A3383B2}" presName="hierRoot2" presStyleCnt="0">
        <dgm:presLayoutVars>
          <dgm:hierBranch val="init"/>
        </dgm:presLayoutVars>
      </dgm:prSet>
      <dgm:spPr/>
    </dgm:pt>
    <dgm:pt modelId="{78805F8F-0DC3-45AC-A02F-57B586AD88DB}" type="pres">
      <dgm:prSet presAssocID="{A52ED368-23AE-4FAF-BEA0-BB371A3383B2}" presName="rootComposite" presStyleCnt="0"/>
      <dgm:spPr/>
    </dgm:pt>
    <dgm:pt modelId="{EDCB3A0E-E0F1-4C49-AA4D-99DF32E4FBFB}" type="pres">
      <dgm:prSet presAssocID="{A52ED368-23AE-4FAF-BEA0-BB371A3383B2}" presName="rootText" presStyleLbl="node3" presStyleIdx="1" presStyleCnt="2">
        <dgm:presLayoutVars>
          <dgm:chPref val="3"/>
        </dgm:presLayoutVars>
      </dgm:prSet>
      <dgm:spPr/>
    </dgm:pt>
    <dgm:pt modelId="{4FAAFB50-C9A2-48A2-B29D-E07D59E7571F}" type="pres">
      <dgm:prSet presAssocID="{A52ED368-23AE-4FAF-BEA0-BB371A3383B2}" presName="rootConnector" presStyleLbl="node3" presStyleIdx="1" presStyleCnt="2"/>
      <dgm:spPr/>
    </dgm:pt>
    <dgm:pt modelId="{1E286D5D-9943-4CD5-9303-B1D5851FFE35}" type="pres">
      <dgm:prSet presAssocID="{A52ED368-23AE-4FAF-BEA0-BB371A3383B2}" presName="hierChild4" presStyleCnt="0"/>
      <dgm:spPr/>
    </dgm:pt>
    <dgm:pt modelId="{CE752133-5C1E-4E4C-8691-BA5EF7D53C67}" type="pres">
      <dgm:prSet presAssocID="{FCBC68E1-4C99-4DB5-B406-D0DAB00D01B5}" presName="Name37" presStyleLbl="parChTrans1D4" presStyleIdx="0" presStyleCnt="1"/>
      <dgm:spPr/>
    </dgm:pt>
    <dgm:pt modelId="{4BC67B11-797F-4691-AF80-2143A5C05B51}" type="pres">
      <dgm:prSet presAssocID="{D6E83A7E-BAD2-4B62-913E-1DBB41B01EBF}" presName="hierRoot2" presStyleCnt="0">
        <dgm:presLayoutVars>
          <dgm:hierBranch val="init"/>
        </dgm:presLayoutVars>
      </dgm:prSet>
      <dgm:spPr/>
    </dgm:pt>
    <dgm:pt modelId="{0C718147-0D35-42A3-9D0C-15FC4220D217}" type="pres">
      <dgm:prSet presAssocID="{D6E83A7E-BAD2-4B62-913E-1DBB41B01EBF}" presName="rootComposite" presStyleCnt="0"/>
      <dgm:spPr/>
    </dgm:pt>
    <dgm:pt modelId="{D24CE56E-6AD3-411F-B6AE-619D60A40469}" type="pres">
      <dgm:prSet presAssocID="{D6E83A7E-BAD2-4B62-913E-1DBB41B01EBF}" presName="rootText" presStyleLbl="node4" presStyleIdx="0" presStyleCnt="1">
        <dgm:presLayoutVars>
          <dgm:chPref val="3"/>
        </dgm:presLayoutVars>
      </dgm:prSet>
      <dgm:spPr>
        <a:prstGeom prst="ellipse">
          <a:avLst/>
        </a:prstGeom>
      </dgm:spPr>
    </dgm:pt>
    <dgm:pt modelId="{FAE356D8-7F56-4207-B71B-1100E82942F1}" type="pres">
      <dgm:prSet presAssocID="{D6E83A7E-BAD2-4B62-913E-1DBB41B01EBF}" presName="rootConnector" presStyleLbl="node4" presStyleIdx="0" presStyleCnt="1"/>
      <dgm:spPr/>
    </dgm:pt>
    <dgm:pt modelId="{7C946626-AA8A-40A5-A187-FF531F5E3136}" type="pres">
      <dgm:prSet presAssocID="{D6E83A7E-BAD2-4B62-913E-1DBB41B01EBF}" presName="hierChild4" presStyleCnt="0"/>
      <dgm:spPr/>
    </dgm:pt>
    <dgm:pt modelId="{A5276162-5F3A-4B37-965D-E300B6065D85}" type="pres">
      <dgm:prSet presAssocID="{D6E83A7E-BAD2-4B62-913E-1DBB41B01EBF}" presName="hierChild5" presStyleCnt="0"/>
      <dgm:spPr/>
    </dgm:pt>
    <dgm:pt modelId="{3DBF230A-4CDA-44D2-8BDC-C155374D5C57}" type="pres">
      <dgm:prSet presAssocID="{A52ED368-23AE-4FAF-BEA0-BB371A3383B2}" presName="hierChild5" presStyleCnt="0"/>
      <dgm:spPr/>
    </dgm:pt>
    <dgm:pt modelId="{430057FF-FC99-48CF-B01C-2E24BACC402C}" type="pres">
      <dgm:prSet presAssocID="{068AEB47-1844-469E-B4D4-E9D983DF950B}" presName="hierChild5" presStyleCnt="0"/>
      <dgm:spPr/>
    </dgm:pt>
    <dgm:pt modelId="{51FAF8B4-64D2-44FB-A3C0-2CDE62A94540}" type="pres">
      <dgm:prSet presAssocID="{713E11A5-F16A-4ADD-AEC4-2869079AF62F}" presName="hierChild3" presStyleCnt="0"/>
      <dgm:spPr/>
    </dgm:pt>
  </dgm:ptLst>
  <dgm:cxnLst>
    <dgm:cxn modelId="{C894930E-4DC5-4CA5-972E-71C76756B33F}" srcId="{A52ED368-23AE-4FAF-BEA0-BB371A3383B2}" destId="{D6E83A7E-BAD2-4B62-913E-1DBB41B01EBF}" srcOrd="0" destOrd="0" parTransId="{FCBC68E1-4C99-4DB5-B406-D0DAB00D01B5}" sibTransId="{E8700603-8A14-44CB-857B-1DF298B40E29}"/>
    <dgm:cxn modelId="{523C7415-E12A-4B4F-BCA0-8AAEFEB43F51}" type="presOf" srcId="{D6E83A7E-BAD2-4B62-913E-1DBB41B01EBF}" destId="{FAE356D8-7F56-4207-B71B-1100E82942F1}" srcOrd="1" destOrd="0" presId="urn:microsoft.com/office/officeart/2005/8/layout/orgChart1"/>
    <dgm:cxn modelId="{72A15016-3C37-4D55-85E4-A718A215B315}" type="presOf" srcId="{775CFA7B-4B5B-49C6-8DE3-C28DF4523D58}" destId="{5575F8A4-0A52-40E0-BE22-6723DAD8E36E}" srcOrd="0" destOrd="0" presId="urn:microsoft.com/office/officeart/2005/8/layout/orgChart1"/>
    <dgm:cxn modelId="{C7B3D622-3012-4D2D-A070-35AD023D4C28}" type="presOf" srcId="{AB572094-E635-44AE-B493-E94D8803CE84}" destId="{F637F2FD-B7ED-4133-92D1-D6BEB744EF36}" srcOrd="0" destOrd="0" presId="urn:microsoft.com/office/officeart/2005/8/layout/orgChart1"/>
    <dgm:cxn modelId="{CCBF7B41-3EA2-4E3C-93F9-B9A681E095BE}" type="presOf" srcId="{B9AA6993-745B-42C6-B986-5DAEE60D8356}" destId="{295A2489-A56A-4DCF-8B28-59096AC8F966}" srcOrd="0" destOrd="0" presId="urn:microsoft.com/office/officeart/2005/8/layout/orgChart1"/>
    <dgm:cxn modelId="{EDF19D48-2BE5-424E-8B91-588940D1B966}" srcId="{068AEB47-1844-469E-B4D4-E9D983DF950B}" destId="{A52ED368-23AE-4FAF-BEA0-BB371A3383B2}" srcOrd="1" destOrd="0" parTransId="{95BB52AD-6609-4E97-A250-220C298B391C}" sibTransId="{55D7835B-E6DF-4B67-B0EC-1AA1FE860CBF}"/>
    <dgm:cxn modelId="{A46E025E-09C7-4F36-989F-1A16204280D8}" type="presOf" srcId="{713E11A5-F16A-4ADD-AEC4-2869079AF62F}" destId="{C15123B6-287F-4101-85FE-3F3ED6C3F99C}" srcOrd="1" destOrd="0" presId="urn:microsoft.com/office/officeart/2005/8/layout/orgChart1"/>
    <dgm:cxn modelId="{6CD44B62-F959-468C-994E-18B77188E181}" type="presOf" srcId="{353CD068-5A24-4291-B908-06FFACFCC0FE}" destId="{6A2F5A14-B08C-4D76-B035-1085746F0D10}" srcOrd="1" destOrd="0" presId="urn:microsoft.com/office/officeart/2005/8/layout/orgChart1"/>
    <dgm:cxn modelId="{AC15A664-53DC-49DE-98EC-29D0A065D684}" type="presOf" srcId="{F8993D6C-EB83-447D-A472-2C9399C0AC20}" destId="{2434C85D-7B92-4C81-A197-CBFC00B5BEC7}" srcOrd="0" destOrd="0" presId="urn:microsoft.com/office/officeart/2005/8/layout/orgChart1"/>
    <dgm:cxn modelId="{6E3A566E-14D4-406B-94E6-983DC133F394}" type="presOf" srcId="{353CD068-5A24-4291-B908-06FFACFCC0FE}" destId="{270A99CE-EA82-4847-9D9D-7AD69A966917}" srcOrd="0" destOrd="0" presId="urn:microsoft.com/office/officeart/2005/8/layout/orgChart1"/>
    <dgm:cxn modelId="{802C696E-1932-414B-87E2-CB51CC7E1B8B}" type="presOf" srcId="{9FA49794-26F8-4F64-9E37-696CFCDC60D6}" destId="{97428316-39E8-416F-99F2-C58E38B0C0F7}" srcOrd="0" destOrd="0" presId="urn:microsoft.com/office/officeart/2005/8/layout/orgChart1"/>
    <dgm:cxn modelId="{0187D874-FDC1-465B-8941-E10D1292A2E4}" type="presOf" srcId="{D6E83A7E-BAD2-4B62-913E-1DBB41B01EBF}" destId="{D24CE56E-6AD3-411F-B6AE-619D60A40469}" srcOrd="0" destOrd="0" presId="urn:microsoft.com/office/officeart/2005/8/layout/orgChart1"/>
    <dgm:cxn modelId="{C515FF86-3453-4ADE-8FC5-CBD39C13405F}" type="presOf" srcId="{A52ED368-23AE-4FAF-BEA0-BB371A3383B2}" destId="{EDCB3A0E-E0F1-4C49-AA4D-99DF32E4FBFB}" srcOrd="0" destOrd="0" presId="urn:microsoft.com/office/officeart/2005/8/layout/orgChart1"/>
    <dgm:cxn modelId="{73ED4795-9E68-4481-9578-A817CD16FC86}" type="presOf" srcId="{FCBC68E1-4C99-4DB5-B406-D0DAB00D01B5}" destId="{CE752133-5C1E-4E4C-8691-BA5EF7D53C67}" srcOrd="0" destOrd="0" presId="urn:microsoft.com/office/officeart/2005/8/layout/orgChart1"/>
    <dgm:cxn modelId="{ACBE09A4-2695-48EC-80D8-F6F631FB86A1}" srcId="{AB572094-E635-44AE-B493-E94D8803CE84}" destId="{713E11A5-F16A-4ADD-AEC4-2869079AF62F}" srcOrd="0" destOrd="0" parTransId="{7F5400C6-F5A4-4286-8270-7B2B743505E3}" sibTransId="{B1C17846-D979-4BAC-8D74-43180E8E6A2F}"/>
    <dgm:cxn modelId="{E9E082A5-563E-4D02-922D-32EF3E83E016}" type="presOf" srcId="{068AEB47-1844-469E-B4D4-E9D983DF950B}" destId="{BE14F6AD-581D-46D4-9F95-78CB4E30707E}" srcOrd="1" destOrd="0" presId="urn:microsoft.com/office/officeart/2005/8/layout/orgChart1"/>
    <dgm:cxn modelId="{E5EA3CB1-C58C-4C4E-880D-65F6C9B01423}" type="presOf" srcId="{713E11A5-F16A-4ADD-AEC4-2869079AF62F}" destId="{687C1BEB-2D93-447C-B166-01CA719698EA}" srcOrd="0" destOrd="0" presId="urn:microsoft.com/office/officeart/2005/8/layout/orgChart1"/>
    <dgm:cxn modelId="{35A241B1-C62F-4671-810C-88B36888C001}" srcId="{713E11A5-F16A-4ADD-AEC4-2869079AF62F}" destId="{068AEB47-1844-469E-B4D4-E9D983DF950B}" srcOrd="1" destOrd="0" parTransId="{775CFA7B-4B5B-49C6-8DE3-C28DF4523D58}" sibTransId="{2C62B1F4-6FC1-41BB-9258-351F9A2AF370}"/>
    <dgm:cxn modelId="{3C0723D3-C851-4C96-B844-550698703C25}" type="presOf" srcId="{A52ED368-23AE-4FAF-BEA0-BB371A3383B2}" destId="{4FAAFB50-C9A2-48A2-B29D-E07D59E7571F}" srcOrd="1" destOrd="0" presId="urn:microsoft.com/office/officeart/2005/8/layout/orgChart1"/>
    <dgm:cxn modelId="{FC0763E0-EDAD-49F3-A1B7-DBE080F9EA6E}" srcId="{068AEB47-1844-469E-B4D4-E9D983DF950B}" destId="{B9AA6993-745B-42C6-B986-5DAEE60D8356}" srcOrd="0" destOrd="0" parTransId="{F8993D6C-EB83-447D-A472-2C9399C0AC20}" sibTransId="{45085DED-A094-4C52-A1A6-9FDFF3B22B45}"/>
    <dgm:cxn modelId="{10F7D9E2-3A05-4221-A6EE-25DFAE739D84}" type="presOf" srcId="{95BB52AD-6609-4E97-A250-220C298B391C}" destId="{6404973B-5FCB-4774-B203-5A642BA6E834}" srcOrd="0" destOrd="0" presId="urn:microsoft.com/office/officeart/2005/8/layout/orgChart1"/>
    <dgm:cxn modelId="{EBBBFAE2-AC7E-40DF-89E2-4943338298F8}" type="presOf" srcId="{068AEB47-1844-469E-B4D4-E9D983DF950B}" destId="{0122A700-9B39-4BB0-888A-9999BB9538B0}" srcOrd="0" destOrd="0" presId="urn:microsoft.com/office/officeart/2005/8/layout/orgChart1"/>
    <dgm:cxn modelId="{64F874EB-A836-4A50-970A-42E4BA4A964C}" type="presOf" srcId="{B9AA6993-745B-42C6-B986-5DAEE60D8356}" destId="{EEBC5CFB-0F6E-4F87-B47C-CC6E229B29D9}" srcOrd="1" destOrd="0" presId="urn:microsoft.com/office/officeart/2005/8/layout/orgChart1"/>
    <dgm:cxn modelId="{0FFF35F9-753D-4933-835E-0D5FADD9434F}" srcId="{713E11A5-F16A-4ADD-AEC4-2869079AF62F}" destId="{353CD068-5A24-4291-B908-06FFACFCC0FE}" srcOrd="0" destOrd="0" parTransId="{9FA49794-26F8-4F64-9E37-696CFCDC60D6}" sibTransId="{BABFEBB5-483E-405A-A755-614D6C9A6E3C}"/>
    <dgm:cxn modelId="{2E8888CF-0A30-403F-9CF7-2806DA7BCBCD}" type="presParOf" srcId="{F637F2FD-B7ED-4133-92D1-D6BEB744EF36}" destId="{5E97BFD7-561E-41B1-ACC6-7B82B48F2DD6}" srcOrd="0" destOrd="0" presId="urn:microsoft.com/office/officeart/2005/8/layout/orgChart1"/>
    <dgm:cxn modelId="{31340417-3858-4442-8BEF-9EC2B36828B1}" type="presParOf" srcId="{5E97BFD7-561E-41B1-ACC6-7B82B48F2DD6}" destId="{91674841-B224-43D6-9265-441926E64B29}" srcOrd="0" destOrd="0" presId="urn:microsoft.com/office/officeart/2005/8/layout/orgChart1"/>
    <dgm:cxn modelId="{A865977B-40B5-453C-8729-D23B7B5E3F8B}" type="presParOf" srcId="{91674841-B224-43D6-9265-441926E64B29}" destId="{687C1BEB-2D93-447C-B166-01CA719698EA}" srcOrd="0" destOrd="0" presId="urn:microsoft.com/office/officeart/2005/8/layout/orgChart1"/>
    <dgm:cxn modelId="{8B6EEFBA-F883-47AB-B682-3BFAA5334EA2}" type="presParOf" srcId="{91674841-B224-43D6-9265-441926E64B29}" destId="{C15123B6-287F-4101-85FE-3F3ED6C3F99C}" srcOrd="1" destOrd="0" presId="urn:microsoft.com/office/officeart/2005/8/layout/orgChart1"/>
    <dgm:cxn modelId="{46202714-B9C9-44A1-A8F7-15F9EA4C3EB6}" type="presParOf" srcId="{5E97BFD7-561E-41B1-ACC6-7B82B48F2DD6}" destId="{7D340D85-8369-45A5-9AA9-C0E3AE6DE8BE}" srcOrd="1" destOrd="0" presId="urn:microsoft.com/office/officeart/2005/8/layout/orgChart1"/>
    <dgm:cxn modelId="{EA447D37-D9D9-457E-8BE8-39AA2431BAB2}" type="presParOf" srcId="{7D340D85-8369-45A5-9AA9-C0E3AE6DE8BE}" destId="{97428316-39E8-416F-99F2-C58E38B0C0F7}" srcOrd="0" destOrd="0" presId="urn:microsoft.com/office/officeart/2005/8/layout/orgChart1"/>
    <dgm:cxn modelId="{16E06598-474A-4614-8AE9-2A777606FA1D}" type="presParOf" srcId="{7D340D85-8369-45A5-9AA9-C0E3AE6DE8BE}" destId="{66CCA905-7CC7-4B73-9153-4E3F83004B48}" srcOrd="1" destOrd="0" presId="urn:microsoft.com/office/officeart/2005/8/layout/orgChart1"/>
    <dgm:cxn modelId="{5A3417D9-1D58-415C-802B-D97F918F3991}" type="presParOf" srcId="{66CCA905-7CC7-4B73-9153-4E3F83004B48}" destId="{87C5E209-8B50-4B8E-BDE8-BB5561DB906A}" srcOrd="0" destOrd="0" presId="urn:microsoft.com/office/officeart/2005/8/layout/orgChart1"/>
    <dgm:cxn modelId="{0A6F8BAD-426F-4628-9FC5-AF74025AA3CA}" type="presParOf" srcId="{87C5E209-8B50-4B8E-BDE8-BB5561DB906A}" destId="{270A99CE-EA82-4847-9D9D-7AD69A966917}" srcOrd="0" destOrd="0" presId="urn:microsoft.com/office/officeart/2005/8/layout/orgChart1"/>
    <dgm:cxn modelId="{8FE2223A-7FAF-4B3F-A42A-A7E32F4BCA6E}" type="presParOf" srcId="{87C5E209-8B50-4B8E-BDE8-BB5561DB906A}" destId="{6A2F5A14-B08C-4D76-B035-1085746F0D10}" srcOrd="1" destOrd="0" presId="urn:microsoft.com/office/officeart/2005/8/layout/orgChart1"/>
    <dgm:cxn modelId="{42F2FADA-3867-4B01-935E-A892DCBB6968}" type="presParOf" srcId="{66CCA905-7CC7-4B73-9153-4E3F83004B48}" destId="{09C501A5-6D8C-44C5-8341-D776809A6076}" srcOrd="1" destOrd="0" presId="urn:microsoft.com/office/officeart/2005/8/layout/orgChart1"/>
    <dgm:cxn modelId="{7A8C1C3A-AD9D-4BD4-B14C-1B5E022344F2}" type="presParOf" srcId="{66CCA905-7CC7-4B73-9153-4E3F83004B48}" destId="{D4A68ACF-81D5-4089-8933-9644E84368D7}" srcOrd="2" destOrd="0" presId="urn:microsoft.com/office/officeart/2005/8/layout/orgChart1"/>
    <dgm:cxn modelId="{F2EFCB80-2704-4635-89BB-56BBDA54C37B}" type="presParOf" srcId="{7D340D85-8369-45A5-9AA9-C0E3AE6DE8BE}" destId="{5575F8A4-0A52-40E0-BE22-6723DAD8E36E}" srcOrd="2" destOrd="0" presId="urn:microsoft.com/office/officeart/2005/8/layout/orgChart1"/>
    <dgm:cxn modelId="{B7C8D207-FAA7-45DD-8114-F21838B7C8E0}" type="presParOf" srcId="{7D340D85-8369-45A5-9AA9-C0E3AE6DE8BE}" destId="{5D79A0BD-F460-455D-80D5-8B3099A19ECD}" srcOrd="3" destOrd="0" presId="urn:microsoft.com/office/officeart/2005/8/layout/orgChart1"/>
    <dgm:cxn modelId="{A60B0254-E7E2-44FD-A563-66EFA2344632}" type="presParOf" srcId="{5D79A0BD-F460-455D-80D5-8B3099A19ECD}" destId="{A1812C48-AA14-4935-B123-7B76D8FEF997}" srcOrd="0" destOrd="0" presId="urn:microsoft.com/office/officeart/2005/8/layout/orgChart1"/>
    <dgm:cxn modelId="{57B430A1-A7F1-4E97-AD05-3E251CEE4907}" type="presParOf" srcId="{A1812C48-AA14-4935-B123-7B76D8FEF997}" destId="{0122A700-9B39-4BB0-888A-9999BB9538B0}" srcOrd="0" destOrd="0" presId="urn:microsoft.com/office/officeart/2005/8/layout/orgChart1"/>
    <dgm:cxn modelId="{EF8238B7-0268-4A7B-A2AF-C1C75937D486}" type="presParOf" srcId="{A1812C48-AA14-4935-B123-7B76D8FEF997}" destId="{BE14F6AD-581D-46D4-9F95-78CB4E30707E}" srcOrd="1" destOrd="0" presId="urn:microsoft.com/office/officeart/2005/8/layout/orgChart1"/>
    <dgm:cxn modelId="{CC6C9D6F-C5AF-4E52-B4E8-6BC863AFE558}" type="presParOf" srcId="{5D79A0BD-F460-455D-80D5-8B3099A19ECD}" destId="{ED89178D-2D65-4294-9341-610AD968430F}" srcOrd="1" destOrd="0" presId="urn:microsoft.com/office/officeart/2005/8/layout/orgChart1"/>
    <dgm:cxn modelId="{00C3C236-1F4C-490E-8E10-F980C1D3E012}" type="presParOf" srcId="{ED89178D-2D65-4294-9341-610AD968430F}" destId="{2434C85D-7B92-4C81-A197-CBFC00B5BEC7}" srcOrd="0" destOrd="0" presId="urn:microsoft.com/office/officeart/2005/8/layout/orgChart1"/>
    <dgm:cxn modelId="{5EC98CAA-1216-4276-B064-644DA68DE3B9}" type="presParOf" srcId="{ED89178D-2D65-4294-9341-610AD968430F}" destId="{80410BFD-5060-4CDC-8C6E-0465B372F72E}" srcOrd="1" destOrd="0" presId="urn:microsoft.com/office/officeart/2005/8/layout/orgChart1"/>
    <dgm:cxn modelId="{21EBB185-23E5-4AF1-85A5-2E5566FDE936}" type="presParOf" srcId="{80410BFD-5060-4CDC-8C6E-0465B372F72E}" destId="{D69BEDD7-BD4D-462A-A803-0EDB1414CFD9}" srcOrd="0" destOrd="0" presId="urn:microsoft.com/office/officeart/2005/8/layout/orgChart1"/>
    <dgm:cxn modelId="{67401547-20CC-4D65-9E73-61BC1C9E41BF}" type="presParOf" srcId="{D69BEDD7-BD4D-462A-A803-0EDB1414CFD9}" destId="{295A2489-A56A-4DCF-8B28-59096AC8F966}" srcOrd="0" destOrd="0" presId="urn:microsoft.com/office/officeart/2005/8/layout/orgChart1"/>
    <dgm:cxn modelId="{45A479E2-C791-4383-8600-468C6121EB8E}" type="presParOf" srcId="{D69BEDD7-BD4D-462A-A803-0EDB1414CFD9}" destId="{EEBC5CFB-0F6E-4F87-B47C-CC6E229B29D9}" srcOrd="1" destOrd="0" presId="urn:microsoft.com/office/officeart/2005/8/layout/orgChart1"/>
    <dgm:cxn modelId="{64BB8348-6E89-43B9-86D0-5F7F6FA5CEA5}" type="presParOf" srcId="{80410BFD-5060-4CDC-8C6E-0465B372F72E}" destId="{461F480C-F3FC-4316-B870-B29B8B808089}" srcOrd="1" destOrd="0" presId="urn:microsoft.com/office/officeart/2005/8/layout/orgChart1"/>
    <dgm:cxn modelId="{8C1569B0-0489-444B-BC68-7CAB5D2068D7}" type="presParOf" srcId="{80410BFD-5060-4CDC-8C6E-0465B372F72E}" destId="{4A4F1A16-E86F-426D-943D-0A2B9C5253FA}" srcOrd="2" destOrd="0" presId="urn:microsoft.com/office/officeart/2005/8/layout/orgChart1"/>
    <dgm:cxn modelId="{98D6ED99-716C-436F-BBF0-59160F419AB1}" type="presParOf" srcId="{ED89178D-2D65-4294-9341-610AD968430F}" destId="{6404973B-5FCB-4774-B203-5A642BA6E834}" srcOrd="2" destOrd="0" presId="urn:microsoft.com/office/officeart/2005/8/layout/orgChart1"/>
    <dgm:cxn modelId="{9031FF26-6BE4-49F5-BB43-47D28FD5476A}" type="presParOf" srcId="{ED89178D-2D65-4294-9341-610AD968430F}" destId="{0AD12E8C-6D67-4712-9783-82F1CA272FAC}" srcOrd="3" destOrd="0" presId="urn:microsoft.com/office/officeart/2005/8/layout/orgChart1"/>
    <dgm:cxn modelId="{3E13030F-8794-4086-B968-054CD600F58B}" type="presParOf" srcId="{0AD12E8C-6D67-4712-9783-82F1CA272FAC}" destId="{78805F8F-0DC3-45AC-A02F-57B586AD88DB}" srcOrd="0" destOrd="0" presId="urn:microsoft.com/office/officeart/2005/8/layout/orgChart1"/>
    <dgm:cxn modelId="{0C04868A-D45D-4EA9-ACBB-9B3896C7A896}" type="presParOf" srcId="{78805F8F-0DC3-45AC-A02F-57B586AD88DB}" destId="{EDCB3A0E-E0F1-4C49-AA4D-99DF32E4FBFB}" srcOrd="0" destOrd="0" presId="urn:microsoft.com/office/officeart/2005/8/layout/orgChart1"/>
    <dgm:cxn modelId="{D69A2809-2A14-4C97-A8C2-E5044BBEB9BC}" type="presParOf" srcId="{78805F8F-0DC3-45AC-A02F-57B586AD88DB}" destId="{4FAAFB50-C9A2-48A2-B29D-E07D59E7571F}" srcOrd="1" destOrd="0" presId="urn:microsoft.com/office/officeart/2005/8/layout/orgChart1"/>
    <dgm:cxn modelId="{E938219D-0C2F-415F-9902-5F1A3C886D46}" type="presParOf" srcId="{0AD12E8C-6D67-4712-9783-82F1CA272FAC}" destId="{1E286D5D-9943-4CD5-9303-B1D5851FFE35}" srcOrd="1" destOrd="0" presId="urn:microsoft.com/office/officeart/2005/8/layout/orgChart1"/>
    <dgm:cxn modelId="{C69871A3-3582-4D8A-BCE2-8D2176095770}" type="presParOf" srcId="{1E286D5D-9943-4CD5-9303-B1D5851FFE35}" destId="{CE752133-5C1E-4E4C-8691-BA5EF7D53C67}" srcOrd="0" destOrd="0" presId="urn:microsoft.com/office/officeart/2005/8/layout/orgChart1"/>
    <dgm:cxn modelId="{968F5664-93C3-4931-A2A1-CAA3B90D31B1}" type="presParOf" srcId="{1E286D5D-9943-4CD5-9303-B1D5851FFE35}" destId="{4BC67B11-797F-4691-AF80-2143A5C05B51}" srcOrd="1" destOrd="0" presId="urn:microsoft.com/office/officeart/2005/8/layout/orgChart1"/>
    <dgm:cxn modelId="{D32D3972-4136-4E47-A756-34325FD30443}" type="presParOf" srcId="{4BC67B11-797F-4691-AF80-2143A5C05B51}" destId="{0C718147-0D35-42A3-9D0C-15FC4220D217}" srcOrd="0" destOrd="0" presId="urn:microsoft.com/office/officeart/2005/8/layout/orgChart1"/>
    <dgm:cxn modelId="{CA9F13EC-8AA9-4E26-852B-3E8FEA82C2B5}" type="presParOf" srcId="{0C718147-0D35-42A3-9D0C-15FC4220D217}" destId="{D24CE56E-6AD3-411F-B6AE-619D60A40469}" srcOrd="0" destOrd="0" presId="urn:microsoft.com/office/officeart/2005/8/layout/orgChart1"/>
    <dgm:cxn modelId="{2EFE0D53-4CBA-4E39-8C65-683CF2C779D2}" type="presParOf" srcId="{0C718147-0D35-42A3-9D0C-15FC4220D217}" destId="{FAE356D8-7F56-4207-B71B-1100E82942F1}" srcOrd="1" destOrd="0" presId="urn:microsoft.com/office/officeart/2005/8/layout/orgChart1"/>
    <dgm:cxn modelId="{883BC773-1CAF-4C65-A5F3-70F322C51B10}" type="presParOf" srcId="{4BC67B11-797F-4691-AF80-2143A5C05B51}" destId="{7C946626-AA8A-40A5-A187-FF531F5E3136}" srcOrd="1" destOrd="0" presId="urn:microsoft.com/office/officeart/2005/8/layout/orgChart1"/>
    <dgm:cxn modelId="{5CC3F67B-3E78-4FA3-807E-192C650C179D}" type="presParOf" srcId="{4BC67B11-797F-4691-AF80-2143A5C05B51}" destId="{A5276162-5F3A-4B37-965D-E300B6065D85}" srcOrd="2" destOrd="0" presId="urn:microsoft.com/office/officeart/2005/8/layout/orgChart1"/>
    <dgm:cxn modelId="{980221D9-8654-46E3-B6D3-4633EC41DDE7}" type="presParOf" srcId="{0AD12E8C-6D67-4712-9783-82F1CA272FAC}" destId="{3DBF230A-4CDA-44D2-8BDC-C155374D5C57}" srcOrd="2" destOrd="0" presId="urn:microsoft.com/office/officeart/2005/8/layout/orgChart1"/>
    <dgm:cxn modelId="{54B6D4F2-4441-4205-928F-F9474867B0F3}" type="presParOf" srcId="{5D79A0BD-F460-455D-80D5-8B3099A19ECD}" destId="{430057FF-FC99-48CF-B01C-2E24BACC402C}" srcOrd="2" destOrd="0" presId="urn:microsoft.com/office/officeart/2005/8/layout/orgChart1"/>
    <dgm:cxn modelId="{D2B939EF-DEF9-4486-B960-46D6BA1C87CF}" type="presParOf" srcId="{5E97BFD7-561E-41B1-ACC6-7B82B48F2DD6}" destId="{51FAF8B4-64D2-44FB-A3C0-2CDE62A9454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412BDA-99E1-439F-B450-4ED33829A215}">
      <dsp:nvSpPr>
        <dsp:cNvPr id="0" name=""/>
        <dsp:cNvSpPr/>
      </dsp:nvSpPr>
      <dsp:spPr>
        <a:xfrm>
          <a:off x="2472" y="0"/>
          <a:ext cx="3012926" cy="659214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基本信息</a:t>
          </a:r>
        </a:p>
      </dsp:txBody>
      <dsp:txXfrm>
        <a:off x="332079" y="0"/>
        <a:ext cx="2353712" cy="659214"/>
      </dsp:txXfrm>
    </dsp:sp>
    <dsp:sp modelId="{4213C33B-C009-477E-AC21-17A138C9A178}">
      <dsp:nvSpPr>
        <dsp:cNvPr id="0" name=""/>
        <dsp:cNvSpPr/>
      </dsp:nvSpPr>
      <dsp:spPr>
        <a:xfrm>
          <a:off x="2714106" y="0"/>
          <a:ext cx="3012926" cy="659214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使用信息</a:t>
          </a:r>
        </a:p>
      </dsp:txBody>
      <dsp:txXfrm>
        <a:off x="3043713" y="0"/>
        <a:ext cx="2353712" cy="659214"/>
      </dsp:txXfrm>
    </dsp:sp>
    <dsp:sp modelId="{0E0A910C-912D-8C4E-8276-00F374801270}">
      <dsp:nvSpPr>
        <dsp:cNvPr id="0" name=""/>
        <dsp:cNvSpPr/>
      </dsp:nvSpPr>
      <dsp:spPr>
        <a:xfrm>
          <a:off x="5425739" y="0"/>
          <a:ext cx="3012926" cy="659214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存取控制信息</a:t>
          </a:r>
        </a:p>
      </dsp:txBody>
      <dsp:txXfrm>
        <a:off x="5755346" y="0"/>
        <a:ext cx="2353712" cy="6592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BE7AA0-1470-48C8-992F-33B6DD3F8E8E}">
      <dsp:nvSpPr>
        <dsp:cNvPr id="0" name=""/>
        <dsp:cNvSpPr/>
      </dsp:nvSpPr>
      <dsp:spPr>
        <a:xfrm rot="5400000">
          <a:off x="4246948" y="-1666456"/>
          <a:ext cx="852132" cy="4398131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文件名，文件号（次部）</a:t>
          </a:r>
        </a:p>
      </dsp:txBody>
      <dsp:txXfrm rot="-5400000">
        <a:off x="2473949" y="148141"/>
        <a:ext cx="4356533" cy="768936"/>
      </dsp:txXfrm>
    </dsp:sp>
    <dsp:sp modelId="{6B7A4765-D9A8-46DF-B24F-F4FCE3B498A5}">
      <dsp:nvSpPr>
        <dsp:cNvPr id="0" name=""/>
        <dsp:cNvSpPr/>
      </dsp:nvSpPr>
      <dsp:spPr>
        <a:xfrm>
          <a:off x="0" y="26"/>
          <a:ext cx="2473949" cy="106516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符号目录项</a:t>
          </a:r>
        </a:p>
      </dsp:txBody>
      <dsp:txXfrm>
        <a:off x="51997" y="52023"/>
        <a:ext cx="2369955" cy="961171"/>
      </dsp:txXfrm>
    </dsp:sp>
    <dsp:sp modelId="{9F27D67D-AF39-4FCD-9D45-D3128EFEE03C}">
      <dsp:nvSpPr>
        <dsp:cNvPr id="0" name=""/>
        <dsp:cNvSpPr/>
      </dsp:nvSpPr>
      <dsp:spPr>
        <a:xfrm rot="5400000">
          <a:off x="4246948" y="-548033"/>
          <a:ext cx="852132" cy="4398131"/>
        </a:xfrm>
        <a:prstGeom prst="round2SameRect">
          <a:avLst/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除文件名外的所有，含文件号（主部）</a:t>
          </a:r>
          <a:endParaRPr lang="en-US" altLang="zh-CN" sz="2400" kern="1200" dirty="0"/>
        </a:p>
      </dsp:txBody>
      <dsp:txXfrm rot="-5400000">
        <a:off x="2473949" y="1266564"/>
        <a:ext cx="4356533" cy="768936"/>
      </dsp:txXfrm>
    </dsp:sp>
    <dsp:sp modelId="{9F3BB741-EBCC-48A9-82FC-262696180A4E}">
      <dsp:nvSpPr>
        <dsp:cNvPr id="0" name=""/>
        <dsp:cNvSpPr/>
      </dsp:nvSpPr>
      <dsp:spPr>
        <a:xfrm>
          <a:off x="0" y="1118450"/>
          <a:ext cx="2473949" cy="1065165"/>
        </a:xfrm>
        <a:prstGeom prst="round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/>
            <a:t>基本目录项</a:t>
          </a:r>
          <a:endParaRPr lang="zh-CN" altLang="en-US" sz="2800" kern="1200" dirty="0"/>
        </a:p>
      </dsp:txBody>
      <dsp:txXfrm>
        <a:off x="51997" y="1170447"/>
        <a:ext cx="2369955" cy="9611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2EC7AE-C09D-4ACB-9654-BFE9DF31E7BA}">
      <dsp:nvSpPr>
        <dsp:cNvPr id="0" name=""/>
        <dsp:cNvSpPr/>
      </dsp:nvSpPr>
      <dsp:spPr>
        <a:xfrm rot="5400000">
          <a:off x="4113588" y="-1514445"/>
          <a:ext cx="1081141" cy="4380385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91440" rIns="182880" bIns="91440" numCol="1" spcCol="1270" anchor="ctr" anchorCtr="0">
          <a:noAutofit/>
        </a:bodyPr>
        <a:lstStyle/>
        <a:p>
          <a:pPr marL="285750" lvl="1" indent="-285750" algn="l" defTabSz="2133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4800" kern="1200" baseline="0" dirty="0"/>
            <a:t>基于索引结点</a:t>
          </a:r>
          <a:endParaRPr lang="zh-CN" altLang="en-US" sz="4800" kern="1200" dirty="0"/>
        </a:p>
      </dsp:txBody>
      <dsp:txXfrm rot="-5400000">
        <a:off x="2463967" y="187953"/>
        <a:ext cx="4327608" cy="975587"/>
      </dsp:txXfrm>
    </dsp:sp>
    <dsp:sp modelId="{7CD051A7-B84A-4D57-B2CB-A976FEF4E82B}">
      <dsp:nvSpPr>
        <dsp:cNvPr id="0" name=""/>
        <dsp:cNvSpPr/>
      </dsp:nvSpPr>
      <dsp:spPr>
        <a:xfrm>
          <a:off x="0" y="33"/>
          <a:ext cx="2463966" cy="135142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70485" rIns="140970" bIns="70485" numCol="1" spcCol="127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baseline="0" dirty="0"/>
            <a:t>硬链接</a:t>
          </a:r>
          <a:br>
            <a:rPr lang="en-US" altLang="zh-CN" sz="3700" kern="1200" baseline="0" dirty="0"/>
          </a:br>
          <a:r>
            <a:rPr lang="en-US" altLang="zh-CN" sz="3700" kern="1200" baseline="0" dirty="0"/>
            <a:t>Hard Link</a:t>
          </a:r>
          <a:endParaRPr lang="zh-CN" sz="3700" kern="1200" dirty="0"/>
        </a:p>
      </dsp:txBody>
      <dsp:txXfrm>
        <a:off x="65971" y="66004"/>
        <a:ext cx="2332024" cy="1219485"/>
      </dsp:txXfrm>
    </dsp:sp>
    <dsp:sp modelId="{131C6BA7-A1AE-4F74-88C9-81AF2B431EC5}">
      <dsp:nvSpPr>
        <dsp:cNvPr id="0" name=""/>
        <dsp:cNvSpPr/>
      </dsp:nvSpPr>
      <dsp:spPr>
        <a:xfrm rot="5400000">
          <a:off x="4113588" y="-95446"/>
          <a:ext cx="1081141" cy="4380385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91440" rIns="182880" bIns="91440" numCol="1" spcCol="1270" anchor="ctr" anchorCtr="0">
          <a:noAutofit/>
        </a:bodyPr>
        <a:lstStyle/>
        <a:p>
          <a:pPr marL="285750" lvl="1" indent="-285750" algn="l" defTabSz="2133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4800" kern="1200" baseline="0" dirty="0"/>
            <a:t>基于文件路径</a:t>
          </a:r>
          <a:endParaRPr lang="zh-CN" altLang="en-US" sz="4800" kern="1200" dirty="0"/>
        </a:p>
      </dsp:txBody>
      <dsp:txXfrm rot="-5400000">
        <a:off x="2463967" y="1606952"/>
        <a:ext cx="4327608" cy="975587"/>
      </dsp:txXfrm>
    </dsp:sp>
    <dsp:sp modelId="{3AE1C464-B10B-450C-ABFA-11C82B722611}">
      <dsp:nvSpPr>
        <dsp:cNvPr id="0" name=""/>
        <dsp:cNvSpPr/>
      </dsp:nvSpPr>
      <dsp:spPr>
        <a:xfrm>
          <a:off x="0" y="1419032"/>
          <a:ext cx="2463966" cy="135142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70485" rIns="140970" bIns="70485" numCol="1" spcCol="127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baseline="0" dirty="0"/>
            <a:t>软连接</a:t>
          </a:r>
          <a:br>
            <a:rPr lang="en-US" altLang="zh-CN" sz="3700" kern="1200" baseline="0" dirty="0"/>
          </a:br>
          <a:r>
            <a:rPr lang="en-US" altLang="zh-CN" sz="3700" kern="1200" baseline="0" dirty="0"/>
            <a:t>Soft Link</a:t>
          </a:r>
          <a:endParaRPr lang="zh-CN" sz="3700" kern="1200" dirty="0"/>
        </a:p>
      </dsp:txBody>
      <dsp:txXfrm>
        <a:off x="65971" y="1485003"/>
        <a:ext cx="2332024" cy="121948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752133-5C1E-4E4C-8691-BA5EF7D53C67}">
      <dsp:nvSpPr>
        <dsp:cNvPr id="0" name=""/>
        <dsp:cNvSpPr/>
      </dsp:nvSpPr>
      <dsp:spPr>
        <a:xfrm>
          <a:off x="3480643" y="2171916"/>
          <a:ext cx="169664" cy="520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0303"/>
              </a:lnTo>
              <a:lnTo>
                <a:pt x="169664" y="520303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04973B-5FCB-4774-B203-5A642BA6E834}">
      <dsp:nvSpPr>
        <dsp:cNvPr id="0" name=""/>
        <dsp:cNvSpPr/>
      </dsp:nvSpPr>
      <dsp:spPr>
        <a:xfrm>
          <a:off x="3248769" y="1368840"/>
          <a:ext cx="684311" cy="2375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764"/>
              </a:lnTo>
              <a:lnTo>
                <a:pt x="684311" y="118764"/>
              </a:lnTo>
              <a:lnTo>
                <a:pt x="684311" y="237529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34C85D-7B92-4C81-A197-CBFC00B5BEC7}">
      <dsp:nvSpPr>
        <dsp:cNvPr id="0" name=""/>
        <dsp:cNvSpPr/>
      </dsp:nvSpPr>
      <dsp:spPr>
        <a:xfrm>
          <a:off x="2564457" y="1368840"/>
          <a:ext cx="684311" cy="237529"/>
        </a:xfrm>
        <a:custGeom>
          <a:avLst/>
          <a:gdLst/>
          <a:ahLst/>
          <a:cxnLst/>
          <a:rect l="0" t="0" r="0" b="0"/>
          <a:pathLst>
            <a:path>
              <a:moveTo>
                <a:pt x="684311" y="0"/>
              </a:moveTo>
              <a:lnTo>
                <a:pt x="684311" y="118764"/>
              </a:lnTo>
              <a:lnTo>
                <a:pt x="0" y="118764"/>
              </a:lnTo>
              <a:lnTo>
                <a:pt x="0" y="237529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75F8A4-0A52-40E0-BE22-6723DAD8E36E}">
      <dsp:nvSpPr>
        <dsp:cNvPr id="0" name=""/>
        <dsp:cNvSpPr/>
      </dsp:nvSpPr>
      <dsp:spPr>
        <a:xfrm>
          <a:off x="2564457" y="565763"/>
          <a:ext cx="684311" cy="2375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764"/>
              </a:lnTo>
              <a:lnTo>
                <a:pt x="684311" y="118764"/>
              </a:lnTo>
              <a:lnTo>
                <a:pt x="684311" y="237529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28316-39E8-416F-99F2-C58E38B0C0F7}">
      <dsp:nvSpPr>
        <dsp:cNvPr id="0" name=""/>
        <dsp:cNvSpPr/>
      </dsp:nvSpPr>
      <dsp:spPr>
        <a:xfrm>
          <a:off x="1880145" y="565763"/>
          <a:ext cx="684311" cy="237529"/>
        </a:xfrm>
        <a:custGeom>
          <a:avLst/>
          <a:gdLst/>
          <a:ahLst/>
          <a:cxnLst/>
          <a:rect l="0" t="0" r="0" b="0"/>
          <a:pathLst>
            <a:path>
              <a:moveTo>
                <a:pt x="684311" y="0"/>
              </a:moveTo>
              <a:lnTo>
                <a:pt x="684311" y="118764"/>
              </a:lnTo>
              <a:lnTo>
                <a:pt x="0" y="118764"/>
              </a:lnTo>
              <a:lnTo>
                <a:pt x="0" y="237529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7C1BEB-2D93-447C-B166-01CA719698EA}">
      <dsp:nvSpPr>
        <dsp:cNvPr id="0" name=""/>
        <dsp:cNvSpPr/>
      </dsp:nvSpPr>
      <dsp:spPr>
        <a:xfrm>
          <a:off x="1998910" y="216"/>
          <a:ext cx="1131093" cy="56554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dirty="0"/>
            <a:t>a</a:t>
          </a:r>
          <a:endParaRPr lang="zh-CN" altLang="en-US" sz="2700" kern="1200" dirty="0"/>
        </a:p>
      </dsp:txBody>
      <dsp:txXfrm>
        <a:off x="1998910" y="216"/>
        <a:ext cx="1131093" cy="565546"/>
      </dsp:txXfrm>
    </dsp:sp>
    <dsp:sp modelId="{270A99CE-EA82-4847-9D9D-7AD69A966917}">
      <dsp:nvSpPr>
        <dsp:cNvPr id="0" name=""/>
        <dsp:cNvSpPr/>
      </dsp:nvSpPr>
      <dsp:spPr>
        <a:xfrm>
          <a:off x="1314598" y="803293"/>
          <a:ext cx="1131093" cy="565546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dirty="0"/>
            <a:t>b</a:t>
          </a:r>
          <a:endParaRPr lang="zh-CN" altLang="en-US" sz="2700" kern="1200" dirty="0"/>
        </a:p>
      </dsp:txBody>
      <dsp:txXfrm>
        <a:off x="1480243" y="886115"/>
        <a:ext cx="799803" cy="399902"/>
      </dsp:txXfrm>
    </dsp:sp>
    <dsp:sp modelId="{0122A700-9B39-4BB0-888A-9999BB9538B0}">
      <dsp:nvSpPr>
        <dsp:cNvPr id="0" name=""/>
        <dsp:cNvSpPr/>
      </dsp:nvSpPr>
      <dsp:spPr>
        <a:xfrm>
          <a:off x="2683222" y="803293"/>
          <a:ext cx="1131093" cy="56554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dirty="0"/>
            <a:t>c</a:t>
          </a:r>
          <a:endParaRPr lang="zh-CN" altLang="en-US" sz="2700" kern="1200" dirty="0"/>
        </a:p>
      </dsp:txBody>
      <dsp:txXfrm>
        <a:off x="2683222" y="803293"/>
        <a:ext cx="1131093" cy="565546"/>
      </dsp:txXfrm>
    </dsp:sp>
    <dsp:sp modelId="{295A2489-A56A-4DCF-8B28-59096AC8F966}">
      <dsp:nvSpPr>
        <dsp:cNvPr id="0" name=""/>
        <dsp:cNvSpPr/>
      </dsp:nvSpPr>
      <dsp:spPr>
        <a:xfrm>
          <a:off x="1998910" y="1606369"/>
          <a:ext cx="1131093" cy="565546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dirty="0"/>
            <a:t>d</a:t>
          </a:r>
          <a:endParaRPr lang="zh-CN" altLang="en-US" sz="2700" kern="1200" dirty="0"/>
        </a:p>
      </dsp:txBody>
      <dsp:txXfrm>
        <a:off x="2164555" y="1689191"/>
        <a:ext cx="799803" cy="399902"/>
      </dsp:txXfrm>
    </dsp:sp>
    <dsp:sp modelId="{EDCB3A0E-E0F1-4C49-AA4D-99DF32E4FBFB}">
      <dsp:nvSpPr>
        <dsp:cNvPr id="0" name=""/>
        <dsp:cNvSpPr/>
      </dsp:nvSpPr>
      <dsp:spPr>
        <a:xfrm>
          <a:off x="3367533" y="1606369"/>
          <a:ext cx="1131093" cy="565546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dirty="0"/>
            <a:t>e</a:t>
          </a:r>
          <a:endParaRPr lang="zh-CN" altLang="en-US" sz="2700" kern="1200" dirty="0"/>
        </a:p>
      </dsp:txBody>
      <dsp:txXfrm>
        <a:off x="3367533" y="1606369"/>
        <a:ext cx="1131093" cy="565546"/>
      </dsp:txXfrm>
    </dsp:sp>
    <dsp:sp modelId="{D24CE56E-6AD3-411F-B6AE-619D60A40469}">
      <dsp:nvSpPr>
        <dsp:cNvPr id="0" name=""/>
        <dsp:cNvSpPr/>
      </dsp:nvSpPr>
      <dsp:spPr>
        <a:xfrm>
          <a:off x="3650307" y="2409446"/>
          <a:ext cx="1131093" cy="565546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dirty="0"/>
            <a:t>f</a:t>
          </a:r>
          <a:endParaRPr lang="zh-CN" altLang="en-US" sz="2700" kern="1200" dirty="0"/>
        </a:p>
      </dsp:txBody>
      <dsp:txXfrm>
        <a:off x="3815952" y="2492268"/>
        <a:ext cx="799803" cy="3999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audio1.wav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tmp>
</file>

<file path=ppt/media/image24.tmp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3C0D16-2F6A-4327-A639-C1806F9F2742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970FC-E299-456B-9B7A-CDEDEACB6F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589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宋体" charset="-122"/>
              </a:rPr>
              <a:t>其中含有文件名、文件所在的第一个盘块号、文件属性、文件建立日期和时间及文件长度等。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0506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引导块，操作系统内核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655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31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4F2BA1F-64A0-4C90-98B7-67A8E66D02D0}" type="slidenum">
              <a:rPr lang="zh-CN" altLang="en-US"/>
              <a:pPr>
                <a:defRPr/>
              </a:pPr>
              <a:t>51</a:t>
            </a:fld>
            <a:endParaRPr lang="en-US" altLang="zh-CN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5205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31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B1F418-2DD9-450C-A58C-9E72F1F57188}" type="slidenum">
              <a:rPr lang="zh-CN" altLang="en-US"/>
              <a:pPr>
                <a:defRPr/>
              </a:pPr>
              <a:t>52</a:t>
            </a:fld>
            <a:endParaRPr lang="en-US" altLang="zh-CN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7759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31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90E03B5-3265-484D-8B9A-1B2115528D52}" type="slidenum">
              <a:rPr lang="zh-CN" altLang="en-US"/>
              <a:pPr>
                <a:defRPr/>
              </a:pPr>
              <a:t>53</a:t>
            </a:fld>
            <a:endParaRPr lang="en-US" altLang="zh-CN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80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0951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查找文件的过程是：由存储符号目录项的物理块通过文件名找到该文件的内部编号，由内部编号可以直接访问磁盘文件。因此，需要访盘的次数是：</a:t>
            </a:r>
            <a:r>
              <a:rPr kumimoji="1" lang="en-US" altLang="zh-CN" dirty="0"/>
              <a:t>(1+2)/2+1=2.5</a:t>
            </a:r>
            <a:r>
              <a:rPr kumimoji="1" lang="zh-CN" altLang="en-US" dirty="0"/>
              <a:t>次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7489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6D8DB30-110C-4280-8977-B0F0B606E421}" type="slidenum">
              <a:rPr lang="zh-CN" altLang="en-US"/>
              <a:pPr/>
              <a:t>15</a:t>
            </a:fld>
            <a:endParaRPr lang="en-US" altLang="zh-CN"/>
          </a:p>
        </p:txBody>
      </p:sp>
      <p:sp>
        <p:nvSpPr>
          <p:cNvPr id="452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3588" cy="3429000"/>
          </a:xfrm>
          <a:ln/>
        </p:spPr>
      </p:sp>
      <p:sp>
        <p:nvSpPr>
          <p:cNvPr id="452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1" y="4342851"/>
            <a:ext cx="5486400" cy="4115898"/>
          </a:xfrm>
        </p:spPr>
        <p:txBody>
          <a:bodyPr/>
          <a:lstStyle/>
          <a:p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940326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14932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063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为什么目录硬连接不可以？目录硬连接引用计数，如果形成环，删除的时候会产生</a:t>
            </a:r>
            <a:r>
              <a:rPr kumimoji="1" lang="en-US" altLang="zh-CN" dirty="0"/>
              <a:t>dangling </a:t>
            </a:r>
            <a:r>
              <a:rPr kumimoji="1" lang="en-US" altLang="zh-CN" dirty="0" err="1"/>
              <a:t>dir</a:t>
            </a:r>
            <a:r>
              <a:rPr kumimoji="1" lang="zh-CN" altLang="en-US" dirty="0"/>
              <a:t>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9403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25668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http://</a:t>
            </a:r>
            <a:r>
              <a:rPr kumimoji="1" lang="en-US" altLang="zh-CN" dirty="0" err="1"/>
              <a:t>en.wikipedia.org</a:t>
            </a:r>
            <a:r>
              <a:rPr kumimoji="1" lang="en-US" altLang="zh-CN" dirty="0"/>
              <a:t>/wiki/</a:t>
            </a:r>
            <a:r>
              <a:rPr kumimoji="1" lang="en-US" altLang="zh-CN" dirty="0" err="1"/>
              <a:t>NTFS_symbolic_link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0970FC-E299-456B-9B7A-CDEDEACB6FD4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9727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800" b="1" cap="none" spc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02DF1-2310-3647-A1C2-902B45094817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85800" y="3600450"/>
            <a:ext cx="77724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11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6C895-D783-7C48-A6C0-656D19DE5624}" type="datetime5">
              <a:t>2020/12/14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82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0D56D-1696-674D-A09F-44153EC136DC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22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C0A1-1318-6A44-AF48-4FE380076413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965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188" y="188913"/>
            <a:ext cx="8532812" cy="5492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95288" y="1196975"/>
            <a:ext cx="4171950" cy="48958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19638" y="1196975"/>
            <a:ext cx="4173537" cy="48958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077972040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188" y="188913"/>
            <a:ext cx="8532812" cy="5492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95288" y="1196975"/>
            <a:ext cx="4171950" cy="48958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719638" y="1196975"/>
            <a:ext cx="4173537" cy="23717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719638" y="3721100"/>
            <a:ext cx="4173537" cy="23717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100154027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188" y="188913"/>
            <a:ext cx="8532812" cy="5492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395288" y="1196975"/>
            <a:ext cx="8497887" cy="489585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968037"/>
      </p:ext>
    </p:extLst>
  </p:cSld>
  <p:clrMapOvr>
    <a:masterClrMapping/>
  </p:clrMapOvr>
  <p:transition>
    <p:sndAc>
      <p:stSnd>
        <p:snd r:embed="rId1" name="chimes.wav"/>
      </p:stSnd>
    </p:sndAc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>
  <p:cSld name="标题，文本与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762000"/>
            <a:ext cx="80010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914400" y="2362200"/>
            <a:ext cx="3924300" cy="3733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图表占位符 3"/>
          <p:cNvSpPr>
            <a:spLocks noGrp="1"/>
          </p:cNvSpPr>
          <p:nvPr>
            <p:ph type="chart" sz="half" idx="2"/>
          </p:nvPr>
        </p:nvSpPr>
        <p:spPr>
          <a:xfrm>
            <a:off x="4991100" y="2362200"/>
            <a:ext cx="3924300" cy="3733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70104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fld id="{CF481447-1952-0949-BE3D-8DBDA6C36841}" type="datetime5">
              <a:t>2020/12/14</a:t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2936875" y="6529388"/>
            <a:ext cx="2895600" cy="3048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4138" y="6343650"/>
            <a:ext cx="587375" cy="488950"/>
          </a:xfrm>
        </p:spPr>
        <p:txBody>
          <a:bodyPr/>
          <a:lstStyle>
            <a:lvl1pPr>
              <a:defRPr/>
            </a:lvl1pPr>
          </a:lstStyle>
          <a:p>
            <a:fld id="{C0888DB0-9A32-4B9E-8E22-FA9EA2E0470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769548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dgm">
  <p:cSld name="标题和图示或组织结构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762000"/>
            <a:ext cx="80010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SmartArt 占位符 2"/>
          <p:cNvSpPr>
            <a:spLocks noGrp="1"/>
          </p:cNvSpPr>
          <p:nvPr>
            <p:ph type="dgm" idx="1"/>
          </p:nvPr>
        </p:nvSpPr>
        <p:spPr>
          <a:xfrm>
            <a:off x="914400" y="2362200"/>
            <a:ext cx="8001000" cy="3733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0104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fld id="{33CAF69A-0729-E64F-87E0-A84304023F27}" type="datetime5">
              <a:t>2020/12/14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936875" y="6529388"/>
            <a:ext cx="2895600" cy="3048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4138" y="6343650"/>
            <a:ext cx="587375" cy="488950"/>
          </a:xfrm>
        </p:spPr>
        <p:txBody>
          <a:bodyPr/>
          <a:lstStyle>
            <a:lvl1pPr>
              <a:defRPr/>
            </a:lvl1pPr>
          </a:lstStyle>
          <a:p>
            <a:fld id="{2432B608-FF0F-4EDF-85C7-C9B9C7B0EB8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0647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762000"/>
            <a:ext cx="80010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914400" y="2362200"/>
            <a:ext cx="8001000" cy="17907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914400" y="4305300"/>
            <a:ext cx="8001000" cy="17907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70104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fld id="{664ADFF3-F22F-5949-B31D-70B1DCEBF6D7}" type="datetime5">
              <a:t>2020/12/14</a:t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2936875" y="6529388"/>
            <a:ext cx="2895600" cy="3048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4138" y="6343650"/>
            <a:ext cx="587375" cy="488950"/>
          </a:xfrm>
        </p:spPr>
        <p:txBody>
          <a:bodyPr/>
          <a:lstStyle>
            <a:lvl1pPr>
              <a:defRPr/>
            </a:lvl1pPr>
          </a:lstStyle>
          <a:p>
            <a:fld id="{05DAFC58-3BAC-48BA-B493-DE8481A2A0A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35478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DCC-B260-5C48-9E17-DA275FDF1C63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402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 spc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F71B-6399-3143-BED7-3641727B80A6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845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A96B1-F446-E342-92D6-3F8A3B10C21F}" type="datetime5">
              <a:t>2020/12/14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211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4D97E-B7A1-924C-BBA2-4D51BC3623B3}" type="datetime5">
              <a:t>2020/12/14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984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2772-7EB6-374D-AE0F-818C79FC50DB}" type="datetime5">
              <a:t>2020/12/14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700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5D8BB-731C-9B43-8C32-6974A4511B3A}" type="datetime5">
              <a:t>2020/12/14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101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7EAED-4979-D248-92D6-2BE0DA60B112}" type="datetime5">
              <a:t>2020/12/14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Rectangle 6"/>
          <p:cNvSpPr/>
          <p:nvPr userDrawn="1"/>
        </p:nvSpPr>
        <p:spPr>
          <a:xfrm>
            <a:off x="0" y="0"/>
            <a:ext cx="9144000" cy="18015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>
              <a:latin typeface="Arial Unicode MS" pitchFamily="34" charset="-122"/>
              <a:ea typeface="华文细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2990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F0708-B9EF-8445-8C32-4F73C40278BF}" type="datetime5">
              <a:t>2020/12/14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621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1144678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>
              <a:latin typeface="Arial Unicode MS" pitchFamily="34" charset="-122"/>
              <a:ea typeface="华文细黑" pitchFamily="2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167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51127"/>
            <a:ext cx="8229600" cy="4872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Arial Unicode MS" pitchFamily="34" charset="-122"/>
                <a:ea typeface="华文细黑" pitchFamily="2" charset="-122"/>
              </a:defRPr>
            </a:lvl1pPr>
          </a:lstStyle>
          <a:p>
            <a:fld id="{243B8084-DAFA-044D-A190-1D42E7067851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Arial Unicode MS" pitchFamily="34" charset="-122"/>
                <a:ea typeface="华文细黑" pitchFamily="2" charset="-122"/>
              </a:defRPr>
            </a:lvl1pPr>
          </a:lstStyle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Arial Unicode MS" pitchFamily="34" charset="-122"/>
                <a:ea typeface="华文细黑" pitchFamily="2" charset="-122"/>
              </a:defRPr>
            </a:lvl1pPr>
          </a:lstStyle>
          <a:p>
            <a:fld id="{B09550E6-D85C-43A8-841D-66A200A3DB3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345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13" r:id="rId8"/>
    <p:sldLayoutId id="2147483804" r:id="rId9"/>
    <p:sldLayoutId id="2147483803" r:id="rId10"/>
    <p:sldLayoutId id="2147483805" r:id="rId11"/>
    <p:sldLayoutId id="2147483806" r:id="rId12"/>
    <p:sldLayoutId id="2147483807" r:id="rId13"/>
    <p:sldLayoutId id="2147483808" r:id="rId14"/>
    <p:sldLayoutId id="2147483809" r:id="rId15"/>
    <p:sldLayoutId id="2147483810" r:id="rId16"/>
    <p:sldLayoutId id="2147483811" r:id="rId17"/>
    <p:sldLayoutId id="2147483812" r:id="rId18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4400" b="1" kern="1200" cap="none" spc="150" baseline="0">
          <a:ln w="11430"/>
          <a:solidFill>
            <a:srgbClr val="F8F8F8"/>
          </a:solidFill>
          <a:effectLst>
            <a:outerShdw blurRad="25400" algn="tl" rotWithShape="0">
              <a:srgbClr val="000000">
                <a:alpha val="43000"/>
              </a:srgbClr>
            </a:outerShdw>
          </a:effectLst>
          <a:latin typeface="Arial Unicode MS" pitchFamily="34" charset="-122"/>
          <a:ea typeface="华文细黑" pitchFamily="2" charset="-122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•"/>
        <a:defRPr sz="3200" kern="1200" baseline="0">
          <a:solidFill>
            <a:schemeClr val="tx1"/>
          </a:solidFill>
          <a:latin typeface="Arial Unicode MS" pitchFamily="34" charset="-122"/>
          <a:ea typeface="华文细黑" pitchFamily="2" charset="-122"/>
          <a:cs typeface="+mn-cs"/>
        </a:defRPr>
      </a:lvl1pPr>
      <a:lvl2pPr marL="742950" indent="-28575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–"/>
        <a:defRPr sz="2800" kern="1200" baseline="0">
          <a:solidFill>
            <a:schemeClr val="tx1"/>
          </a:solidFill>
          <a:latin typeface="Arial Unicode MS" pitchFamily="34" charset="-122"/>
          <a:ea typeface="华文细黑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•"/>
        <a:defRPr sz="2400" kern="1200" baseline="0">
          <a:solidFill>
            <a:schemeClr val="tx1"/>
          </a:solidFill>
          <a:latin typeface="Arial Unicode MS" pitchFamily="34" charset="-122"/>
          <a:ea typeface="华文细黑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Arial Unicode MS" pitchFamily="34" charset="-122"/>
          <a:ea typeface="华文细黑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»"/>
        <a:defRPr sz="2000" kern="1200" baseline="0">
          <a:solidFill>
            <a:schemeClr val="tx1"/>
          </a:solidFill>
          <a:latin typeface="Arial Unicode MS" pitchFamily="34" charset="-122"/>
          <a:ea typeface="华文细黑" pitchFamily="2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mp"/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9</a:t>
            </a:r>
            <a:r>
              <a:rPr lang="zh-CN" altLang="en-US" dirty="0"/>
              <a:t>、文件管理</a:t>
            </a:r>
            <a:br>
              <a:rPr lang="en-US" altLang="zh-CN" dirty="0"/>
            </a:br>
            <a:r>
              <a:rPr lang="en-US" altLang="zh-CN" dirty="0"/>
              <a:t>File Management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/>
              <a:t>薛瑞尼</a:t>
            </a:r>
            <a:endParaRPr lang="en-US" altLang="zh-CN"/>
          </a:p>
          <a:p>
            <a:r>
              <a:rPr lang="zh-CN" altLang="en-US"/>
              <a:t>计算机科学与工程学院</a:t>
            </a:r>
            <a:endParaRPr lang="en-US" altLang="zh-CN"/>
          </a:p>
          <a:p>
            <a:fld id="{26613CD9-3038-4053-9390-9BCACA35089B}" type="datetime1">
              <a:rPr lang="zh-CN" altLang="en-US" smtClean="0"/>
              <a:pPr/>
              <a:t>2020/12/14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873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目录基本操作</a:t>
            </a:r>
          </a:p>
        </p:txBody>
      </p:sp>
      <p:sp>
        <p:nvSpPr>
          <p:cNvPr id="399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罗列文件</a:t>
            </a:r>
            <a:endParaRPr lang="en-US" altLang="zh-CN" dirty="0"/>
          </a:p>
          <a:p>
            <a:r>
              <a:rPr lang="zh-CN" altLang="en-US" dirty="0"/>
              <a:t>搜索文件</a:t>
            </a:r>
            <a:endParaRPr lang="en-US" altLang="zh-CN" dirty="0"/>
          </a:p>
          <a:p>
            <a:pPr lvl="1"/>
            <a:r>
              <a:rPr lang="zh-CN" altLang="en-US" dirty="0"/>
              <a:t>通过查找目录结构，实现特定文件的按名查找</a:t>
            </a:r>
          </a:p>
          <a:p>
            <a:r>
              <a:rPr lang="zh-CN" altLang="en-US" dirty="0"/>
              <a:t>创建文件</a:t>
            </a:r>
            <a:endParaRPr lang="en-US" altLang="zh-CN" dirty="0"/>
          </a:p>
          <a:p>
            <a:pPr lvl="1"/>
            <a:r>
              <a:rPr lang="zh-CN" altLang="en-US" dirty="0"/>
              <a:t>建立新文件，将相应控制块加到目录中去</a:t>
            </a:r>
          </a:p>
          <a:p>
            <a:r>
              <a:rPr lang="zh-CN" altLang="en-US" dirty="0"/>
              <a:t>删除文件</a:t>
            </a:r>
            <a:endParaRPr lang="en-US" altLang="zh-CN" dirty="0"/>
          </a:p>
          <a:p>
            <a:pPr lvl="1"/>
            <a:r>
              <a:rPr lang="zh-CN" altLang="en-US" dirty="0"/>
              <a:t>当一个文件不再需要时，从目录中删除</a:t>
            </a:r>
          </a:p>
          <a:p>
            <a:r>
              <a:rPr lang="zh-CN" altLang="en-US" dirty="0"/>
              <a:t>重命名文件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C9A67-3A18-F14D-8FA8-D609C9D0CEF5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766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搜索文件的问题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文件目录存放在磁盘上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/>
              <a:t>文件很多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/>
              <a:t>文件目录可能要占用大量的盘块</a:t>
            </a:r>
            <a:endParaRPr lang="en-US" altLang="zh-CN" dirty="0"/>
          </a:p>
          <a:p>
            <a:pPr lvl="1"/>
            <a:r>
              <a:rPr lang="zh-CN" altLang="en-US" dirty="0"/>
              <a:t>线性，哈希，</a:t>
            </a:r>
            <a:r>
              <a:rPr lang="en-US" altLang="zh-CN" dirty="0"/>
              <a:t>B+</a:t>
            </a:r>
            <a:r>
              <a:rPr lang="zh-CN" altLang="en-US" dirty="0"/>
              <a:t>树</a:t>
            </a:r>
            <a:endParaRPr lang="en-US" altLang="zh-CN" dirty="0"/>
          </a:p>
          <a:p>
            <a:r>
              <a:rPr lang="zh-CN" altLang="en-US" dirty="0"/>
              <a:t>通常，</a:t>
            </a:r>
            <a:r>
              <a:rPr lang="en-US" altLang="zh-CN" dirty="0"/>
              <a:t>FCB</a:t>
            </a:r>
            <a:r>
              <a:rPr lang="zh-CN" altLang="en-US" dirty="0"/>
              <a:t>中只有文件名在查询中有用，其它数据调入</a:t>
            </a:r>
            <a:r>
              <a:rPr lang="zh-CN" altLang="en-US" i="1" dirty="0"/>
              <a:t>基本</a:t>
            </a:r>
            <a:r>
              <a:rPr lang="zh-CN" altLang="en-US" dirty="0"/>
              <a:t>浪费</a:t>
            </a:r>
            <a:endParaRPr lang="en-US" altLang="zh-CN" dirty="0"/>
          </a:p>
          <a:p>
            <a:pPr lvl="1"/>
            <a:r>
              <a:rPr lang="zh-CN" altLang="en-US" dirty="0"/>
              <a:t>最近</a:t>
            </a:r>
            <a:r>
              <a:rPr lang="en-US" altLang="zh-CN" dirty="0"/>
              <a:t>1</a:t>
            </a:r>
            <a:r>
              <a:rPr lang="zh-CN" altLang="en-US" dirty="0"/>
              <a:t>天被修改的文件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DF0D-F053-1D4B-A5E6-1905594EB776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9797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一个</a:t>
            </a:r>
            <a:r>
              <a:rPr lang="en-US" altLang="zh-CN" dirty="0"/>
              <a:t>FCB</a:t>
            </a:r>
            <a:r>
              <a:rPr lang="zh-CN" altLang="en-US" dirty="0"/>
              <a:t>有</a:t>
            </a:r>
            <a:r>
              <a:rPr lang="en-US" altLang="zh-CN" dirty="0"/>
              <a:t>48</a:t>
            </a:r>
            <a:r>
              <a:rPr lang="zh-CN" altLang="en-US" dirty="0"/>
              <a:t>字节，假设物理块</a:t>
            </a:r>
            <a:r>
              <a:rPr lang="en-US" altLang="zh-CN" dirty="0"/>
              <a:t>512</a:t>
            </a:r>
            <a:r>
              <a:rPr lang="zh-CN" altLang="en-US" dirty="0"/>
              <a:t>字节，某目录有</a:t>
            </a:r>
            <a:r>
              <a:rPr lang="en-US" altLang="zh-CN" dirty="0"/>
              <a:t>128</a:t>
            </a:r>
            <a:r>
              <a:rPr lang="zh-CN" altLang="en-US" dirty="0"/>
              <a:t>个文件。</a:t>
            </a:r>
            <a:endParaRPr lang="en-US" altLang="zh-CN" dirty="0"/>
          </a:p>
          <a:p>
            <a:r>
              <a:rPr lang="zh-CN" altLang="en-US" dirty="0"/>
              <a:t>计算：查找一个文件平均访盘次数。</a:t>
            </a:r>
            <a:endParaRPr lang="en-US" altLang="zh-CN" dirty="0"/>
          </a:p>
          <a:p>
            <a:pPr lvl="1"/>
            <a:r>
              <a:rPr lang="zh-CN" altLang="en-US" dirty="0"/>
              <a:t>每块存储的</a:t>
            </a:r>
            <a:r>
              <a:rPr lang="en-US" altLang="zh-CN" dirty="0"/>
              <a:t>FCB</a:t>
            </a:r>
            <a:r>
              <a:rPr lang="zh-CN" altLang="en-US" dirty="0"/>
              <a:t>数量：</a:t>
            </a:r>
            <a:r>
              <a:rPr lang="en-US" altLang="zh-CN" dirty="0"/>
              <a:t>512/48=10</a:t>
            </a:r>
          </a:p>
          <a:p>
            <a:pPr lvl="1"/>
            <a:r>
              <a:rPr lang="en-US" altLang="zh-CN" dirty="0"/>
              <a:t>128</a:t>
            </a:r>
            <a:r>
              <a:rPr lang="zh-CN" altLang="en-US" dirty="0"/>
              <a:t>个文件的目录文件需要磁盘块：</a:t>
            </a:r>
            <a:r>
              <a:rPr lang="en-US" altLang="zh-CN" dirty="0"/>
              <a:t>128/10=13</a:t>
            </a:r>
          </a:p>
          <a:p>
            <a:pPr lvl="1"/>
            <a:r>
              <a:rPr lang="zh-CN" altLang="en-US" dirty="0"/>
              <a:t>平均访盘次数</a:t>
            </a:r>
            <a:r>
              <a:rPr lang="zh-CN" altLang="en-US" dirty="0">
                <a:sym typeface="Wingdings" pitchFamily="2" charset="2"/>
              </a:rPr>
              <a:t>：</a:t>
            </a:r>
            <a:r>
              <a:rPr lang="en-US" altLang="zh-CN" dirty="0">
                <a:sym typeface="Wingdings" pitchFamily="2" charset="2"/>
              </a:rPr>
              <a:t>(1+13)/2=7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33F3C-04C0-D149-8F37-12DD53560CFE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375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改进方法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采用目录项分解法，把</a:t>
            </a:r>
            <a:r>
              <a:rPr lang="en-US" altLang="zh-CN" dirty="0"/>
              <a:t>FCB</a:t>
            </a:r>
            <a:r>
              <a:rPr lang="zh-CN" altLang="en-US" dirty="0"/>
              <a:t>分成两部分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Amdahl</a:t>
            </a:r>
            <a:r>
              <a:rPr lang="zh-CN" altLang="en-US" dirty="0"/>
              <a:t>定律：加速频繁事件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3E822-4C88-374C-A802-0C985E2D0AF5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13</a:t>
            </a:fld>
            <a:endParaRPr lang="zh-CN" altLang="en-US"/>
          </a:p>
        </p:txBody>
      </p:sp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939949435"/>
              </p:ext>
            </p:extLst>
          </p:nvPr>
        </p:nvGraphicFramePr>
        <p:xfrm>
          <a:off x="995676" y="2442956"/>
          <a:ext cx="6872081" cy="21836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0634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Graphic spid="7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/>
              <a:t>一个</a:t>
            </a:r>
            <a:r>
              <a:rPr lang="en-US" altLang="zh-CN" dirty="0"/>
              <a:t>FCB</a:t>
            </a:r>
            <a:r>
              <a:rPr lang="zh-CN" altLang="en-US" dirty="0"/>
              <a:t>有</a:t>
            </a:r>
            <a:r>
              <a:rPr lang="en-US" altLang="zh-CN" dirty="0"/>
              <a:t>48</a:t>
            </a:r>
            <a:r>
              <a:rPr lang="zh-CN" altLang="en-US" dirty="0"/>
              <a:t>字节，符号目录项占 </a:t>
            </a:r>
            <a:r>
              <a:rPr lang="en-US" altLang="zh-CN" dirty="0"/>
              <a:t>8</a:t>
            </a:r>
            <a:r>
              <a:rPr lang="zh-CN" altLang="en-US" dirty="0"/>
              <a:t>字节（文件名</a:t>
            </a:r>
            <a:r>
              <a:rPr lang="en-US" altLang="zh-CN" dirty="0"/>
              <a:t>6</a:t>
            </a:r>
            <a:r>
              <a:rPr lang="zh-CN" altLang="en-US" dirty="0"/>
              <a:t>字节，文件号</a:t>
            </a:r>
            <a:r>
              <a:rPr lang="en-US" altLang="zh-CN" dirty="0"/>
              <a:t>2</a:t>
            </a:r>
            <a:r>
              <a:rPr lang="zh-CN" altLang="en-US" dirty="0"/>
              <a:t>字节），假设物理块</a:t>
            </a:r>
            <a:r>
              <a:rPr lang="en-US" altLang="zh-CN" dirty="0"/>
              <a:t>512</a:t>
            </a:r>
            <a:r>
              <a:rPr lang="zh-CN" altLang="en-US" dirty="0"/>
              <a:t>字节，某目录有</a:t>
            </a:r>
            <a:r>
              <a:rPr lang="en-US" altLang="zh-CN" dirty="0"/>
              <a:t>128</a:t>
            </a:r>
            <a:r>
              <a:rPr lang="zh-CN" altLang="en-US" dirty="0"/>
              <a:t>个文件。</a:t>
            </a:r>
            <a:endParaRPr lang="en-US" altLang="zh-CN" dirty="0"/>
          </a:p>
          <a:p>
            <a:r>
              <a:rPr lang="zh-CN" altLang="en-US" dirty="0"/>
              <a:t>采用改进的</a:t>
            </a:r>
            <a:r>
              <a:rPr lang="en-US" altLang="zh-CN" dirty="0"/>
              <a:t>FCB</a:t>
            </a:r>
            <a:r>
              <a:rPr lang="zh-CN" altLang="en-US" dirty="0"/>
              <a:t>组织方法，查找一个文件平均访盘次数。</a:t>
            </a:r>
            <a:endParaRPr lang="en-US" altLang="zh-CN" dirty="0"/>
          </a:p>
          <a:p>
            <a:pPr lvl="1"/>
            <a:r>
              <a:rPr lang="zh-CN" altLang="en-US" dirty="0"/>
              <a:t>每块存储的符号目录项：</a:t>
            </a:r>
            <a:r>
              <a:rPr lang="en-US" altLang="zh-CN" dirty="0"/>
              <a:t>512/8=64</a:t>
            </a:r>
          </a:p>
          <a:p>
            <a:pPr lvl="1"/>
            <a:r>
              <a:rPr lang="zh-CN" altLang="en-US" dirty="0"/>
              <a:t>每块存储的基本目录项：</a:t>
            </a:r>
            <a:r>
              <a:rPr lang="en-US" altLang="zh-CN" dirty="0"/>
              <a:t>512/</a:t>
            </a:r>
            <a:r>
              <a:rPr lang="en-US" altLang="zh-CN" dirty="0">
                <a:solidFill>
                  <a:srgbClr val="C00000"/>
                </a:solidFill>
              </a:rPr>
              <a:t>42</a:t>
            </a:r>
            <a:r>
              <a:rPr lang="en-US" altLang="zh-CN" dirty="0"/>
              <a:t>=12</a:t>
            </a:r>
          </a:p>
          <a:p>
            <a:pPr lvl="1"/>
            <a:r>
              <a:rPr lang="en-US" altLang="zh-CN" dirty="0"/>
              <a:t>128</a:t>
            </a:r>
            <a:r>
              <a:rPr lang="zh-CN" altLang="en-US" dirty="0"/>
              <a:t>个文件</a:t>
            </a:r>
            <a:r>
              <a:rPr lang="zh-CN" altLang="zh-CN" dirty="0"/>
              <a:t>，</a:t>
            </a:r>
            <a:r>
              <a:rPr lang="zh-CN" altLang="en-US" dirty="0"/>
              <a:t>符号文件、基本文件分别需要：</a:t>
            </a:r>
            <a:r>
              <a:rPr lang="en-US" altLang="zh-CN" dirty="0"/>
              <a:t>128/64=2, 128/12=11</a:t>
            </a:r>
          </a:p>
          <a:p>
            <a:pPr lvl="1"/>
            <a:r>
              <a:rPr lang="zh-CN" altLang="en-US" dirty="0"/>
              <a:t>平均访盘次数</a:t>
            </a:r>
            <a:r>
              <a:rPr lang="zh-CN" altLang="en-US" dirty="0">
                <a:sym typeface="Wingdings" pitchFamily="2" charset="2"/>
              </a:rPr>
              <a:t>：</a:t>
            </a:r>
            <a:r>
              <a:rPr lang="en-US" altLang="zh-CN" dirty="0">
                <a:sym typeface="Wingdings" pitchFamily="2" charset="2"/>
              </a:rPr>
              <a:t>(1+2)/2+1=2.5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3FD18-7AAD-164B-8656-66B440B469DD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836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索引节点 </a:t>
            </a:r>
            <a:r>
              <a:rPr lang="en-US" altLang="zh-CN" dirty="0" err="1"/>
              <a:t>inode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元数据独立存储：索引节点</a:t>
            </a:r>
            <a:endParaRPr lang="en-US" altLang="zh-CN" dirty="0"/>
          </a:p>
          <a:p>
            <a:r>
              <a:rPr lang="zh-CN" altLang="en-US" dirty="0"/>
              <a:t>目录项仅存有：</a:t>
            </a:r>
            <a:r>
              <a:rPr lang="en-US" altLang="zh-CN" dirty="0"/>
              <a:t>&lt;</a:t>
            </a:r>
            <a:r>
              <a:rPr lang="zh-CN" altLang="en-US" dirty="0"/>
              <a:t>文件名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inode</a:t>
            </a:r>
            <a:r>
              <a:rPr lang="zh-CN" altLang="en-US" dirty="0"/>
              <a:t>编号</a:t>
            </a:r>
            <a:r>
              <a:rPr lang="en-US" altLang="zh-CN" dirty="0"/>
              <a:t>&gt;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EF0B-63C8-B841-8294-B5918F560E98}" type="datetime5">
              <a:t>2020/12/14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15</a:t>
            </a:fld>
            <a:endParaRPr lang="zh-CN" altLang="en-US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1290435"/>
              </p:ext>
            </p:extLst>
          </p:nvPr>
        </p:nvGraphicFramePr>
        <p:xfrm>
          <a:off x="681925" y="2982965"/>
          <a:ext cx="218410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3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87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dirty="0"/>
                        <a:t>文件名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inode</a:t>
                      </a:r>
                      <a:r>
                        <a:rPr lang="zh-CN" altLang="en-US" dirty="0"/>
                        <a:t>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作业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软件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/>
                        <a:t>48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娱乐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/>
                        <a:t>123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A.mp3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/>
                        <a:t>87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968992" y="520803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SimHei" charset="-122"/>
                <a:ea typeface="SimHei" charset="-122"/>
                <a:cs typeface="SimHei" charset="-122"/>
              </a:rPr>
              <a:t>目录文件</a:t>
            </a:r>
          </a:p>
        </p:txBody>
      </p:sp>
      <p:graphicFrame>
        <p:nvGraphicFramePr>
          <p:cNvPr id="20" name="Group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187436"/>
              </p:ext>
            </p:extLst>
          </p:nvPr>
        </p:nvGraphicFramePr>
        <p:xfrm>
          <a:off x="3876916" y="2982965"/>
          <a:ext cx="5041900" cy="215043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17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5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27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59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08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7814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文件属性</a:t>
                      </a: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仿宋_GB2312" pitchFamily="49" charset="-122"/>
                        <a:ea typeface="仿宋_GB2312" pitchFamily="49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建立日期</a:t>
                      </a: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仿宋_GB2312" pitchFamily="49" charset="-122"/>
                        <a:ea typeface="仿宋_GB2312" pitchFamily="49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建立时间</a:t>
                      </a: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仿宋_GB2312" pitchFamily="49" charset="-122"/>
                        <a:ea typeface="仿宋_GB2312" pitchFamily="49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文件长度</a:t>
                      </a: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仿宋_GB2312" pitchFamily="49" charset="-122"/>
                        <a:ea typeface="仿宋_GB2312" pitchFamily="49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修改日期</a:t>
                      </a: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仿宋_GB2312" pitchFamily="49" charset="-122"/>
                        <a:ea typeface="仿宋_GB2312" pitchFamily="49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……</a:t>
                      </a:r>
                      <a:endParaRPr kumimoji="0" lang="en-US" alt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磁盘块号</a:t>
                      </a: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仿宋_GB2312" pitchFamily="49" charset="-122"/>
                        <a:ea typeface="仿宋_GB2312" pitchFamily="49" charset="-122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6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6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6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4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zh-CN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9" name="直接箭头连接符 8"/>
          <p:cNvCxnSpPr/>
          <p:nvPr/>
        </p:nvCxnSpPr>
        <p:spPr>
          <a:xfrm>
            <a:off x="2866030" y="3806035"/>
            <a:ext cx="1010886" cy="1717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258461" y="5208037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SimHei" charset="-122"/>
                <a:ea typeface="SimHei" charset="-122"/>
                <a:cs typeface="SimHei" charset="-122"/>
              </a:rPr>
              <a:t>索引节点表</a:t>
            </a:r>
          </a:p>
        </p:txBody>
      </p:sp>
      <p:cxnSp>
        <p:nvCxnSpPr>
          <p:cNvPr id="13" name="直接箭头连接符 8"/>
          <p:cNvCxnSpPr/>
          <p:nvPr/>
        </p:nvCxnSpPr>
        <p:spPr>
          <a:xfrm>
            <a:off x="2866030" y="4168642"/>
            <a:ext cx="1122646" cy="42566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14" name="圆柱体 13">
            <a:extLst>
              <a:ext uri="{FF2B5EF4-FFF2-40B4-BE49-F238E27FC236}">
                <a16:creationId xmlns:a16="http://schemas.microsoft.com/office/drawing/2014/main" id="{27FC29EC-86A0-F84C-9FE8-F0AED2554C0B}"/>
              </a:ext>
            </a:extLst>
          </p:cNvPr>
          <p:cNvSpPr/>
          <p:nvPr/>
        </p:nvSpPr>
        <p:spPr>
          <a:xfrm>
            <a:off x="8211794" y="5620260"/>
            <a:ext cx="591014" cy="6663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5" name="直接箭头连接符 8">
            <a:extLst>
              <a:ext uri="{FF2B5EF4-FFF2-40B4-BE49-F238E27FC236}">
                <a16:creationId xmlns:a16="http://schemas.microsoft.com/office/drawing/2014/main" id="{C9939A71-FC39-AD4B-B3EA-7F43011C0DB4}"/>
              </a:ext>
            </a:extLst>
          </p:cNvPr>
          <p:cNvCxnSpPr>
            <a:cxnSpLocks/>
            <a:endCxn id="14" idx="1"/>
          </p:cNvCxnSpPr>
          <p:nvPr/>
        </p:nvCxnSpPr>
        <p:spPr>
          <a:xfrm flipH="1">
            <a:off x="8507301" y="4895920"/>
            <a:ext cx="2978" cy="72434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5ABD2019-DE2E-8F49-9D83-6F6A3E3A450D}"/>
              </a:ext>
            </a:extLst>
          </p:cNvPr>
          <p:cNvSpPr/>
          <p:nvPr/>
        </p:nvSpPr>
        <p:spPr>
          <a:xfrm>
            <a:off x="589283" y="2729675"/>
            <a:ext cx="8452625" cy="3657755"/>
          </a:xfrm>
          <a:prstGeom prst="rect">
            <a:avLst/>
          </a:prstGeom>
          <a:solidFill>
            <a:schemeClr val="accent6">
              <a:lumMod val="20000"/>
              <a:lumOff val="80000"/>
              <a:alpha val="87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4400" dirty="0"/>
              <a:t>物理上，它们都存储在磁盘上</a:t>
            </a:r>
          </a:p>
        </p:txBody>
      </p:sp>
    </p:spTree>
    <p:extLst>
      <p:ext uri="{BB962C8B-B14F-4D97-AF65-F5344CB8AC3E}">
        <p14:creationId xmlns:p14="http://schemas.microsoft.com/office/powerpoint/2010/main" val="202378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5" grpId="0"/>
      <p:bldP spid="14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UNIX </a:t>
            </a:r>
            <a:r>
              <a:rPr lang="en-US" altLang="zh-CN" dirty="0" err="1"/>
              <a:t>inode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A1EE4-59D9-9648-AA8D-EDCB05229F82}" type="datetime5">
              <a:t>2020/12/14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16</a:t>
            </a:fld>
            <a:endParaRPr lang="zh-CN" alt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6" t="948" r="4706" b="948"/>
          <a:stretch>
            <a:fillRect/>
          </a:stretch>
        </p:blipFill>
        <p:spPr bwMode="auto">
          <a:xfrm>
            <a:off x="1432719" y="1268413"/>
            <a:ext cx="6278562" cy="5087937"/>
          </a:xfrm>
          <a:prstGeom prst="rect">
            <a:avLst/>
          </a:prstGeom>
          <a:noFill/>
          <a:ln w="38100" cmpd="dbl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85542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FC5AB-7D8F-FD4F-890A-44C2C6AEB8BF}" type="datetime5">
              <a:t>2020/12/14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17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010" y="1678"/>
            <a:ext cx="64469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82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目录的组织</a:t>
            </a:r>
          </a:p>
        </p:txBody>
      </p:sp>
      <p:sp>
        <p:nvSpPr>
          <p:cNvPr id="400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组织文件目录是文件系统的主要内容之一</a:t>
            </a:r>
          </a:p>
          <a:p>
            <a:r>
              <a:rPr lang="zh-CN" altLang="en-US" dirty="0"/>
              <a:t>有效性：快速定位一个文件</a:t>
            </a:r>
            <a:endParaRPr lang="en-US" altLang="zh-CN" dirty="0"/>
          </a:p>
          <a:p>
            <a:r>
              <a:rPr lang="zh-CN" altLang="en-US" dirty="0"/>
              <a:t>命名：用户使用方便</a:t>
            </a:r>
            <a:endParaRPr lang="en-US" altLang="zh-CN" dirty="0"/>
          </a:p>
          <a:p>
            <a:pPr lvl="1"/>
            <a:r>
              <a:rPr lang="zh-CN" altLang="en-US" dirty="0"/>
              <a:t>两个用户对不同的文件可以使用同一个文件名</a:t>
            </a:r>
          </a:p>
          <a:p>
            <a:pPr lvl="1"/>
            <a:r>
              <a:rPr lang="zh-CN" altLang="en-US" i="1" dirty="0"/>
              <a:t>同一个文件可能有不同的文件名</a:t>
            </a:r>
            <a:endParaRPr lang="en-US" altLang="zh-CN" i="1" dirty="0"/>
          </a:p>
          <a:p>
            <a:pPr lvl="2"/>
            <a:r>
              <a:rPr lang="zh-CN" altLang="en-US" i="1" dirty="0"/>
              <a:t>文件数据，元数据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75A56-5040-A748-8AD6-76AABA9B1C1F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3064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单级目录结构</a:t>
            </a:r>
            <a:endParaRPr lang="zh-CN" altLang="en-US" dirty="0"/>
          </a:p>
        </p:txBody>
      </p:sp>
      <p:sp>
        <p:nvSpPr>
          <p:cNvPr id="401411" name="Rectangle 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>
                <a:ea typeface="宋体" charset="-122"/>
              </a:rPr>
              <a:t>Single-Level Directory</a:t>
            </a:r>
            <a:endParaRPr lang="en-US" altLang="zh-CN" dirty="0"/>
          </a:p>
          <a:p>
            <a:r>
              <a:rPr lang="zh-CN" altLang="en-US" dirty="0"/>
              <a:t>所有文件都包含在同一目录中</a:t>
            </a:r>
            <a:endParaRPr lang="en-US" altLang="zh-CN" dirty="0"/>
          </a:p>
        </p:txBody>
      </p:sp>
      <p:sp>
        <p:nvSpPr>
          <p:cNvPr id="2" name="内容占位符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缺点</a:t>
            </a:r>
          </a:p>
          <a:p>
            <a:pPr lvl="1"/>
            <a:r>
              <a:rPr lang="zh-CN" altLang="en-US" dirty="0"/>
              <a:t>查找速度慢</a:t>
            </a:r>
          </a:p>
          <a:p>
            <a:pPr lvl="1"/>
            <a:r>
              <a:rPr lang="zh-CN" altLang="en-US" dirty="0"/>
              <a:t>不允许重名</a:t>
            </a:r>
          </a:p>
          <a:p>
            <a:pPr lvl="1"/>
            <a:r>
              <a:rPr lang="zh-CN" altLang="en-US" dirty="0"/>
              <a:t>不便于共享</a:t>
            </a:r>
            <a:endParaRPr lang="en-US" altLang="zh-CN" dirty="0"/>
          </a:p>
          <a:p>
            <a:pPr lvl="1"/>
            <a:r>
              <a:rPr lang="zh-CN" altLang="en-US" dirty="0"/>
              <a:t>不能分组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49ADB-B4B0-F04B-A5C7-5A6D00866A31}" type="datetime5">
              <a:t>2020/12/14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19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75834"/>
            <a:ext cx="9144000" cy="193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41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目录是什么</a:t>
            </a:r>
            <a:r>
              <a:rPr lang="en-US" altLang="zh-CN" dirty="0"/>
              <a:t>?</a:t>
            </a:r>
          </a:p>
          <a:p>
            <a:r>
              <a:rPr lang="zh-CN" altLang="en-US" dirty="0"/>
              <a:t>为什么需要目录</a:t>
            </a:r>
            <a:r>
              <a:rPr lang="en-US" altLang="zh-CN" dirty="0"/>
              <a:t>?</a:t>
            </a:r>
          </a:p>
          <a:p>
            <a:r>
              <a:rPr lang="zh-CN" altLang="en-US" dirty="0"/>
              <a:t>目录与文件有什么区别</a:t>
            </a:r>
            <a:r>
              <a:rPr lang="en-US" altLang="zh-CN" dirty="0"/>
              <a:t>?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1DED-4CBA-4843-877D-B096D610B150}" type="datetime5">
              <a:t>2020/12/14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pPr/>
              <a:t>2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l="10889" t="15614" r="12877" b="16962"/>
          <a:stretch/>
        </p:blipFill>
        <p:spPr>
          <a:xfrm>
            <a:off x="783021" y="4004442"/>
            <a:ext cx="2333296" cy="16869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4805" y="1697749"/>
            <a:ext cx="2871995" cy="3993603"/>
          </a:xfrm>
          <a:prstGeom prst="rect">
            <a:avLst/>
          </a:prstGeom>
        </p:spPr>
      </p:pic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957020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两级目录结构</a:t>
            </a:r>
          </a:p>
        </p:txBody>
      </p:sp>
      <p:sp>
        <p:nvSpPr>
          <p:cNvPr id="4024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ea typeface="宋体" charset="-122"/>
              </a:rPr>
              <a:t>Two-Level Directory</a:t>
            </a:r>
            <a:endParaRPr lang="en-US" altLang="zh-CN" dirty="0"/>
          </a:p>
          <a:p>
            <a:r>
              <a:rPr lang="zh-CN" altLang="en-US" dirty="0"/>
              <a:t>为每个用户创建单独的目录</a:t>
            </a:r>
          </a:p>
          <a:p>
            <a:pPr lvl="1"/>
            <a:r>
              <a:rPr lang="zh-CN" altLang="en-US" dirty="0"/>
              <a:t>用户文件目录</a:t>
            </a:r>
            <a:r>
              <a:rPr lang="en-US" altLang="zh-CN" dirty="0"/>
              <a:t>UFD</a:t>
            </a:r>
          </a:p>
          <a:p>
            <a:pPr lvl="1"/>
            <a:r>
              <a:rPr lang="zh-CN" altLang="en-US" dirty="0"/>
              <a:t>主文件目录</a:t>
            </a:r>
            <a:r>
              <a:rPr lang="en-US" altLang="zh-CN" dirty="0"/>
              <a:t>MFD</a:t>
            </a:r>
            <a:r>
              <a:rPr lang="zh-CN" altLang="en-US" dirty="0"/>
              <a:t> </a:t>
            </a:r>
            <a:endParaRPr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61CAC-3DDD-0F45-9369-8081FEEC8E26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20</a:t>
            </a:fld>
            <a:endParaRPr lang="zh-CN" altLang="en-US"/>
          </a:p>
        </p:txBody>
      </p:sp>
      <p:sp>
        <p:nvSpPr>
          <p:cNvPr id="402438" name="Rectangle 6"/>
          <p:cNvSpPr>
            <a:spLocks noChangeArrowheads="1"/>
          </p:cNvSpPr>
          <p:nvPr/>
        </p:nvSpPr>
        <p:spPr bwMode="auto">
          <a:xfrm>
            <a:off x="533400" y="4724400"/>
            <a:ext cx="8382000" cy="182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l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u"/>
            </a:pPr>
            <a:endParaRPr lang="en-US" altLang="zh-CN" sz="2800" b="1" dirty="0">
              <a:solidFill>
                <a:schemeClr val="hlink"/>
              </a:solidFill>
              <a:ea typeface="宋体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42" y="4133735"/>
            <a:ext cx="7197677" cy="228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4910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评价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优点</a:t>
            </a:r>
          </a:p>
          <a:p>
            <a:pPr lvl="1"/>
            <a:r>
              <a:rPr lang="zh-CN" altLang="en-US" dirty="0"/>
              <a:t>不同用户可以有相同的文件名</a:t>
            </a:r>
          </a:p>
          <a:p>
            <a:pPr lvl="1"/>
            <a:r>
              <a:rPr lang="zh-CN" altLang="en-US" dirty="0"/>
              <a:t>提高了检索速度</a:t>
            </a:r>
          </a:p>
          <a:p>
            <a:pPr lvl="1"/>
            <a:r>
              <a:rPr lang="zh-CN" altLang="en-US" dirty="0"/>
              <a:t>将一个用户与另一个用户有效隔开</a:t>
            </a:r>
          </a:p>
          <a:p>
            <a:r>
              <a:rPr lang="zh-CN" altLang="en-US" dirty="0"/>
              <a:t> 缺点</a:t>
            </a:r>
          </a:p>
          <a:p>
            <a:pPr lvl="1"/>
            <a:r>
              <a:rPr lang="zh-CN" altLang="en-US" dirty="0"/>
              <a:t> 不利于文件的共享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548B5-47DC-3942-B8FC-AEB21A43A7B6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8259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树状目录结构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28EAA-7C36-F24B-B8ED-538B6E5D4AFA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22</a:t>
            </a:fld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269" y="1347602"/>
            <a:ext cx="7104383" cy="493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962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树状目录结构</a:t>
            </a:r>
            <a:endParaRPr lang="zh-CN" altLang="en-US" dirty="0"/>
          </a:p>
        </p:txBody>
      </p:sp>
      <p:sp>
        <p:nvSpPr>
          <p:cNvPr id="421892" name="Text Box 4"/>
          <p:cNvSpPr txBox="1"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ea typeface="宋体" pitchFamily="2" charset="-122"/>
              </a:rPr>
              <a:t>Tree-Structured Directories</a:t>
            </a:r>
            <a:endParaRPr lang="en-US" altLang="zh-CN" dirty="0"/>
          </a:p>
          <a:p>
            <a:r>
              <a:rPr lang="zh-CN" altLang="en-US" dirty="0"/>
              <a:t>每一级目录可以包含文件，也可以包含下一级目录。</a:t>
            </a:r>
          </a:p>
          <a:p>
            <a:r>
              <a:rPr lang="zh-CN" altLang="en-US" dirty="0"/>
              <a:t>只有一个根目录，除根目录外，其余每个目录或者文件都有唯一的一个上级目录。</a:t>
            </a:r>
          </a:p>
          <a:p>
            <a:pPr lvl="1"/>
            <a:r>
              <a:rPr lang="zh-CN" altLang="en-US" dirty="0"/>
              <a:t>父目录、子目录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5B55-308D-0446-8A32-DFC1B506CE71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192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评价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zh-CN" altLang="en-US" dirty="0"/>
              <a:t>优点</a:t>
            </a:r>
          </a:p>
          <a:p>
            <a:pPr lvl="1"/>
            <a:r>
              <a:rPr lang="zh-CN" altLang="en-US" dirty="0"/>
              <a:t>文件的层次和隶属关系清晰</a:t>
            </a:r>
          </a:p>
          <a:p>
            <a:pPr lvl="1"/>
            <a:r>
              <a:rPr lang="zh-CN" altLang="en-US" dirty="0"/>
              <a:t>便于实现不同级别的存取保护和文件系统的动态装卸</a:t>
            </a:r>
            <a:endParaRPr lang="en-US" altLang="zh-CN" dirty="0"/>
          </a:p>
          <a:p>
            <a:r>
              <a:rPr lang="zh-CN" altLang="en-US" dirty="0"/>
              <a:t>缺点</a:t>
            </a:r>
            <a:endParaRPr lang="en-US" altLang="zh-CN" dirty="0"/>
          </a:p>
          <a:p>
            <a:pPr lvl="1"/>
            <a:r>
              <a:rPr lang="zh-CN" altLang="en-US" dirty="0"/>
              <a:t>不便于共享（相比较而言）</a:t>
            </a:r>
          </a:p>
          <a:p>
            <a:r>
              <a:rPr lang="zh-CN" altLang="en-US" dirty="0"/>
              <a:t>删除目录</a:t>
            </a:r>
          </a:p>
          <a:p>
            <a:pPr lvl="1"/>
            <a:r>
              <a:rPr lang="zh-CN" altLang="en-US" dirty="0"/>
              <a:t>该目录为空时才能删除：</a:t>
            </a:r>
            <a:r>
              <a:rPr lang="en-US" altLang="zh-CN" dirty="0" err="1"/>
              <a:t>rmdir</a:t>
            </a:r>
            <a:endParaRPr lang="zh-CN" altLang="en-US" dirty="0"/>
          </a:p>
          <a:p>
            <a:pPr lvl="1"/>
            <a:r>
              <a:rPr lang="zh-CN" altLang="en-US" dirty="0"/>
              <a:t>删除一个目录时，就删除它的所有文件和子目录：</a:t>
            </a:r>
            <a:r>
              <a:rPr lang="en-US" altLang="zh-CN" dirty="0" err="1">
                <a:solidFill>
                  <a:srgbClr val="FF0000"/>
                </a:solidFill>
                <a:latin typeface="Consolas"/>
                <a:cs typeface="Consolas"/>
              </a:rPr>
              <a:t>rm</a:t>
            </a:r>
            <a:r>
              <a:rPr lang="zh-CN" altLang="zh-CN" dirty="0">
                <a:solidFill>
                  <a:srgbClr val="FF0000"/>
                </a:solidFill>
                <a:latin typeface="Consolas"/>
                <a:cs typeface="Consolas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Consolas"/>
                <a:cs typeface="Consolas"/>
              </a:rPr>
              <a:t>-</a:t>
            </a:r>
            <a:r>
              <a:rPr lang="en-US" altLang="zh-CN" dirty="0" err="1">
                <a:solidFill>
                  <a:srgbClr val="FF0000"/>
                </a:solidFill>
                <a:latin typeface="Consolas"/>
                <a:cs typeface="Consolas"/>
              </a:rPr>
              <a:t>rf</a:t>
            </a:r>
            <a:r>
              <a:rPr lang="zh-CN" altLang="en-US" dirty="0">
                <a:solidFill>
                  <a:srgbClr val="FF0000"/>
                </a:solidFill>
                <a:latin typeface="Consolas"/>
                <a:cs typeface="Consolas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Consolas"/>
                <a:cs typeface="Consolas"/>
              </a:rPr>
              <a:t>folder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5BD3-D8D6-5541-9322-7AA71BCB388F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61791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463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路径</a:t>
            </a:r>
            <a:r>
              <a:rPr lang="en-US" altLang="zh-CN" dirty="0"/>
              <a:t>—Path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从树根</a:t>
            </a:r>
            <a:r>
              <a:rPr lang="en-US" altLang="zh-CN" dirty="0"/>
              <a:t>(namespace)</a:t>
            </a:r>
            <a:r>
              <a:rPr lang="zh-CN" altLang="en-US" dirty="0"/>
              <a:t>到节点的唯一表达</a:t>
            </a:r>
            <a:endParaRPr lang="en-US" altLang="zh-CN" dirty="0"/>
          </a:p>
          <a:p>
            <a:pPr lvl="1"/>
            <a:r>
              <a:rPr lang="en-US" altLang="zh-CN" dirty="0"/>
              <a:t>c:\Windows\system32\driver\etc\hosts</a:t>
            </a:r>
          </a:p>
          <a:p>
            <a:pPr lvl="1"/>
            <a:r>
              <a:rPr lang="en-US" altLang="zh-CN" dirty="0"/>
              <a:t>/</a:t>
            </a:r>
            <a:r>
              <a:rPr lang="en-US" altLang="zh-CN" dirty="0" err="1"/>
              <a:t>usr</a:t>
            </a:r>
            <a:r>
              <a:rPr lang="en-US" altLang="zh-CN" dirty="0"/>
              <a:t>/bin/</a:t>
            </a:r>
            <a:r>
              <a:rPr lang="en-US" altLang="zh-CN" dirty="0" err="1"/>
              <a:t>ls</a:t>
            </a:r>
            <a:endParaRPr lang="en-US" altLang="zh-CN" dirty="0"/>
          </a:p>
          <a:p>
            <a:r>
              <a:rPr lang="zh-CN" altLang="en-US" dirty="0"/>
              <a:t>不同文件</a:t>
            </a:r>
            <a:r>
              <a:rPr lang="zh-CN" altLang="en-US" dirty="0">
                <a:sym typeface="Wingdings"/>
              </a:rPr>
              <a:t></a:t>
            </a:r>
            <a:r>
              <a:rPr lang="zh-CN" altLang="en-US" dirty="0"/>
              <a:t>文件可以同名，但路径名不同。</a:t>
            </a:r>
            <a:endParaRPr lang="en-US" altLang="zh-CN" dirty="0"/>
          </a:p>
          <a:p>
            <a:r>
              <a:rPr lang="zh-CN" altLang="en-US" dirty="0"/>
              <a:t>路径名不同 </a:t>
            </a:r>
            <a:r>
              <a:rPr lang="en-US" altLang="zh-CN" dirty="0"/>
              <a:t>≠</a:t>
            </a:r>
            <a:r>
              <a:rPr lang="zh-CN" altLang="en-US" dirty="0"/>
              <a:t> 文件不同</a:t>
            </a:r>
            <a:endParaRPr lang="en-US" altLang="zh-CN" dirty="0"/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1D48A-82E7-2749-88C4-FA67AE521B8A}" type="datetime5">
              <a:t>2020/12/14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0709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工作目录（</a:t>
            </a:r>
            <a:r>
              <a:rPr lang="en-US" altLang="zh-CN" dirty="0"/>
              <a:t>working directory）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对交互用户或进程而言，总有一个当前路径与之相关联：</a:t>
            </a:r>
            <a:r>
              <a:rPr lang="en-US" altLang="zh-CN" dirty="0" err="1"/>
              <a:t>cwd</a:t>
            </a:r>
            <a:r>
              <a:rPr lang="zh-CN" altLang="en-US" dirty="0"/>
              <a:t> （</a:t>
            </a:r>
            <a:r>
              <a:rPr lang="en-US" altLang="zh-CN" dirty="0" err="1"/>
              <a:t>pwd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文件可按照相对于工作目录的方式访问</a:t>
            </a:r>
            <a:endParaRPr lang="en-US" altLang="zh-CN" dirty="0"/>
          </a:p>
          <a:p>
            <a:pPr lvl="1"/>
            <a:r>
              <a:rPr lang="zh-CN" altLang="en-US" dirty="0"/>
              <a:t>绝对路径</a:t>
            </a:r>
            <a:r>
              <a:rPr lang="en-US" altLang="zh-CN" dirty="0"/>
              <a:t>(absolute)</a:t>
            </a:r>
            <a:r>
              <a:rPr lang="zh-CN" altLang="en-US" dirty="0"/>
              <a:t>：从根目录开始指定</a:t>
            </a:r>
          </a:p>
          <a:p>
            <a:pPr lvl="1"/>
            <a:r>
              <a:rPr lang="zh-CN" altLang="en-US" dirty="0"/>
              <a:t>相对路径</a:t>
            </a:r>
            <a:r>
              <a:rPr lang="en-US" altLang="zh-CN" dirty="0"/>
              <a:t>(relative)</a:t>
            </a:r>
            <a:r>
              <a:rPr lang="zh-CN" altLang="en-US" dirty="0"/>
              <a:t>：从当前工作目录开始</a:t>
            </a:r>
            <a:endParaRPr lang="en-US" altLang="zh-CN" dirty="0"/>
          </a:p>
          <a:p>
            <a:pPr lvl="2"/>
            <a:r>
              <a:rPr lang="en-US" altLang="zh-CN" dirty="0"/>
              <a:t>. </a:t>
            </a:r>
          </a:p>
          <a:p>
            <a:pPr lvl="2"/>
            <a:r>
              <a:rPr lang="en-US" altLang="zh-CN" dirty="0"/>
              <a:t>..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3C87-E39E-F84D-9108-592726D047B2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1637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练习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当前目录</a:t>
            </a:r>
            <a:r>
              <a:rPr kumimoji="1" lang="en-US" altLang="zh-CN" dirty="0"/>
              <a:t>/spell/mail/copy</a:t>
            </a:r>
          </a:p>
          <a:p>
            <a:r>
              <a:rPr kumimoji="1" lang="zh-CN" altLang="en-US" dirty="0"/>
              <a:t>请用绝对和相对路径表达红色箭头文件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相对路径的</a:t>
            </a:r>
            <a:br>
              <a:rPr kumimoji="1" lang="en-US" altLang="zh-CN" dirty="0"/>
            </a:br>
            <a:r>
              <a:rPr kumimoji="1" lang="zh-CN" altLang="en-US" dirty="0"/>
              <a:t>稳定性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3B924-31D9-FE44-B610-33D429AAEA57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27</a:t>
            </a:fld>
            <a:endParaRPr lang="zh-CN" altLang="en-U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9614" y="2731209"/>
            <a:ext cx="5662583" cy="3599015"/>
          </a:xfrm>
          <a:prstGeom prst="rect">
            <a:avLst/>
          </a:prstGeom>
          <a:noFill/>
          <a:ln w="38100" cmpd="dbl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2" name="直线连接符 11"/>
          <p:cNvCxnSpPr/>
          <p:nvPr/>
        </p:nvCxnSpPr>
        <p:spPr>
          <a:xfrm flipH="1" flipV="1">
            <a:off x="6801397" y="5916829"/>
            <a:ext cx="239769" cy="560846"/>
          </a:xfrm>
          <a:prstGeom prst="line">
            <a:avLst/>
          </a:prstGeom>
          <a:ln>
            <a:solidFill>
              <a:srgbClr val="FF0000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 flipV="1">
            <a:off x="3729614" y="4807054"/>
            <a:ext cx="460709" cy="362899"/>
          </a:xfrm>
          <a:prstGeom prst="line">
            <a:avLst/>
          </a:prstGeom>
          <a:ln>
            <a:solidFill>
              <a:srgbClr val="FF0000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/>
          <p:cNvCxnSpPr/>
          <p:nvPr/>
        </p:nvCxnSpPr>
        <p:spPr>
          <a:xfrm flipH="1" flipV="1">
            <a:off x="5816455" y="5969786"/>
            <a:ext cx="239769" cy="560846"/>
          </a:xfrm>
          <a:prstGeom prst="line">
            <a:avLst/>
          </a:prstGeom>
          <a:ln>
            <a:solidFill>
              <a:srgbClr val="FF0000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/>
          <p:cNvCxnSpPr/>
          <p:nvPr/>
        </p:nvCxnSpPr>
        <p:spPr>
          <a:xfrm flipH="1" flipV="1">
            <a:off x="7711243" y="5169953"/>
            <a:ext cx="239769" cy="560846"/>
          </a:xfrm>
          <a:prstGeom prst="line">
            <a:avLst/>
          </a:prstGeom>
          <a:ln>
            <a:solidFill>
              <a:srgbClr val="FF0000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3583720" y="4012941"/>
            <a:ext cx="1147542" cy="474285"/>
          </a:xfrm>
          <a:prstGeom prst="line">
            <a:avLst/>
          </a:prstGeom>
          <a:ln>
            <a:headEnd type="none"/>
            <a:tailEnd type="stealth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8030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空目录的特征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空目录 </a:t>
            </a:r>
            <a:r>
              <a:rPr kumimoji="1" lang="en-US" altLang="zh-CN" dirty="0"/>
              <a:t>==</a:t>
            </a:r>
            <a:r>
              <a:rPr kumimoji="1" lang="zh-CN" altLang="en-US" dirty="0"/>
              <a:t> 没有文件的目录么？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FDAE-FEE3-0C48-A45F-345F4C0413CC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28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851" y="2056865"/>
            <a:ext cx="5074103" cy="445472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797753" y="2292873"/>
            <a:ext cx="5140201" cy="251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797753" y="2511253"/>
            <a:ext cx="5140201" cy="251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797753" y="2742183"/>
            <a:ext cx="5140201" cy="4414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797753" y="3171053"/>
            <a:ext cx="5140201" cy="8868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797753" y="4045288"/>
            <a:ext cx="5140201" cy="251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797753" y="4281359"/>
            <a:ext cx="5140201" cy="4540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797753" y="4726724"/>
            <a:ext cx="5140201" cy="47055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797753" y="5188584"/>
            <a:ext cx="5140201" cy="132301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344271" y="1351127"/>
            <a:ext cx="1648351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8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不存在文件数为</a:t>
            </a:r>
            <a:r>
              <a:rPr lang="en-US" altLang="zh-CN" sz="48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0</a:t>
            </a:r>
            <a:r>
              <a:rPr lang="zh-CN" altLang="en-US" sz="48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的目录</a:t>
            </a:r>
          </a:p>
        </p:txBody>
      </p:sp>
    </p:spTree>
    <p:extLst>
      <p:ext uri="{BB962C8B-B14F-4D97-AF65-F5344CB8AC3E}">
        <p14:creationId xmlns:p14="http://schemas.microsoft.com/office/powerpoint/2010/main" val="232490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思考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树状目录结构是否完善？</a:t>
            </a:r>
            <a:endParaRPr kumimoji="1" lang="en-US" altLang="zh-CN" dirty="0"/>
          </a:p>
          <a:p>
            <a:r>
              <a:rPr kumimoji="1" lang="zh-CN" altLang="en-US" dirty="0"/>
              <a:t>目录的抽象是否是一棵树？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34679-53B4-E445-BC38-197656DF0915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617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文件控制块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FCB</a:t>
            </a:r>
            <a:r>
              <a:rPr lang="zh-CN" altLang="en-US" dirty="0"/>
              <a:t>：</a:t>
            </a:r>
            <a:r>
              <a:rPr lang="en-US" altLang="zh-CN" dirty="0"/>
              <a:t>File Control Block</a:t>
            </a:r>
            <a:endParaRPr lang="zh-CN" altLang="en-US" dirty="0"/>
          </a:p>
          <a:p>
            <a:pPr lvl="1"/>
            <a:r>
              <a:rPr lang="zh-CN" altLang="en-US" dirty="0"/>
              <a:t>描述和控制文件的数据结构</a:t>
            </a:r>
          </a:p>
          <a:p>
            <a:pPr lvl="1"/>
            <a:r>
              <a:rPr lang="zh-CN" altLang="en-US" dirty="0"/>
              <a:t>与文件一一对应</a:t>
            </a:r>
            <a:endParaRPr lang="en-US" altLang="zh-CN" dirty="0"/>
          </a:p>
          <a:p>
            <a:r>
              <a:rPr lang="zh-CN" altLang="en-US" dirty="0"/>
              <a:t>文件存在的标志</a:t>
            </a:r>
          </a:p>
          <a:p>
            <a:r>
              <a:rPr lang="zh-CN" altLang="en-US" dirty="0"/>
              <a:t>文件控制块的组成</a:t>
            </a:r>
            <a:r>
              <a:rPr lang="en-US" altLang="zh-CN" dirty="0"/>
              <a:t>——</a:t>
            </a:r>
            <a:r>
              <a:rPr lang="zh-CN" altLang="en-US" dirty="0"/>
              <a:t>与操作系统相关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C53D0-57E7-E443-979A-07E2A9956349}" type="datetime5">
              <a:t>2020/12/14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</a:t>
            </a:fld>
            <a:endParaRPr lang="zh-CN" altLang="en-US"/>
          </a:p>
        </p:txBody>
      </p:sp>
      <p:graphicFrame>
        <p:nvGraphicFramePr>
          <p:cNvPr id="7" name="图示 6"/>
          <p:cNvGraphicFramePr/>
          <p:nvPr/>
        </p:nvGraphicFramePr>
        <p:xfrm>
          <a:off x="245661" y="5244489"/>
          <a:ext cx="8441139" cy="659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786796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6412BDA-99E1-439F-B450-4ED33829A2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graphicEl>
                                              <a:dgm id="{C6412BDA-99E1-439F-B450-4ED33829A2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213C33B-C009-477E-AC21-17A138C9A1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graphicEl>
                                              <a:dgm id="{4213C33B-C009-477E-AC21-17A138C9A1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E0A910C-912D-8C4E-8276-00F3748012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graphicEl>
                                              <a:dgm id="{0E0A910C-912D-8C4E-8276-00F3748012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7" grpId="0">
        <p:bldSub>
          <a:bldDgm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无环图目录</a:t>
            </a:r>
            <a:endParaRPr lang="zh-CN" altLang="en-US" dirty="0"/>
          </a:p>
        </p:txBody>
      </p:sp>
      <p:sp>
        <p:nvSpPr>
          <p:cNvPr id="406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ea typeface="宋体" pitchFamily="2" charset="-122"/>
              </a:rPr>
              <a:t>Acyclic-Graph Directories</a:t>
            </a:r>
            <a:endParaRPr lang="en-US" altLang="zh-CN" dirty="0"/>
          </a:p>
          <a:p>
            <a:r>
              <a:rPr lang="zh-CN" altLang="en-US" dirty="0"/>
              <a:t>在树型目录的基础上，允许多个目录项指向同一个数据文件或者目录文件，实现了目录或者数据文件的共享</a:t>
            </a:r>
          </a:p>
          <a:p>
            <a:pPr lvl="1"/>
            <a:r>
              <a:rPr lang="zh-CN" altLang="en-US" dirty="0">
                <a:solidFill>
                  <a:srgbClr val="C00000"/>
                </a:solidFill>
              </a:rPr>
              <a:t>一个文件或者目录在多个父目录中占有项目</a:t>
            </a:r>
          </a:p>
          <a:p>
            <a:r>
              <a:rPr lang="zh-CN" altLang="en-US" dirty="0"/>
              <a:t>目录结构不再是一颗树，而是一个无环图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4B119-C5B7-6346-9DA7-74EBEB80EC39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3596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919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无环图目录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C490-75E9-0E49-AA78-AC123A8039A9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31</a:t>
            </a:fld>
            <a:endParaRPr lang="zh-CN" altLang="en-US"/>
          </a:p>
        </p:txBody>
      </p: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3" t="591" r="4474" b="900"/>
          <a:stretch>
            <a:fillRect/>
          </a:stretch>
        </p:blipFill>
        <p:spPr bwMode="auto">
          <a:xfrm>
            <a:off x="457200" y="1326123"/>
            <a:ext cx="5770562" cy="4672012"/>
          </a:xfrm>
          <a:prstGeom prst="rect">
            <a:avLst/>
          </a:prstGeom>
          <a:noFill/>
          <a:ln w="38100" cmpd="dbl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5844816" y="4465756"/>
            <a:ext cx="207827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有何不同？</a:t>
            </a:r>
          </a:p>
        </p:txBody>
      </p:sp>
      <p:cxnSp>
        <p:nvCxnSpPr>
          <p:cNvPr id="9" name="直线连接符 8"/>
          <p:cNvCxnSpPr/>
          <p:nvPr/>
        </p:nvCxnSpPr>
        <p:spPr>
          <a:xfrm flipH="1" flipV="1">
            <a:off x="4476384" y="3942419"/>
            <a:ext cx="1368432" cy="341440"/>
          </a:xfrm>
          <a:prstGeom prst="line">
            <a:avLst/>
          </a:prstGeom>
          <a:ln>
            <a:solidFill>
              <a:srgbClr val="FF0000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线连接符 9"/>
          <p:cNvCxnSpPr/>
          <p:nvPr/>
        </p:nvCxnSpPr>
        <p:spPr>
          <a:xfrm flipH="1">
            <a:off x="3289622" y="4406255"/>
            <a:ext cx="2402188" cy="351889"/>
          </a:xfrm>
          <a:prstGeom prst="line">
            <a:avLst/>
          </a:prstGeom>
          <a:ln>
            <a:solidFill>
              <a:srgbClr val="FF0000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 flipH="1">
            <a:off x="3289622" y="5220009"/>
            <a:ext cx="2224441" cy="517303"/>
          </a:xfrm>
          <a:prstGeom prst="line">
            <a:avLst/>
          </a:prstGeom>
          <a:ln>
            <a:solidFill>
              <a:srgbClr val="FF0000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1136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共享文件</a:t>
            </a:r>
            <a:r>
              <a:rPr lang="en-US" altLang="zh-CN" dirty="0"/>
              <a:t>—</a:t>
            </a:r>
            <a:r>
              <a:rPr lang="zh-CN" altLang="en-US" dirty="0"/>
              <a:t>实现</a:t>
            </a:r>
          </a:p>
        </p:txBody>
      </p:sp>
      <p:sp>
        <p:nvSpPr>
          <p:cNvPr id="433154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dirty="0"/>
              <a:t>多个用户同时访问一个文件，可节约存储空间</a:t>
            </a:r>
            <a:endParaRPr lang="en-US" altLang="zh-CN" dirty="0"/>
          </a:p>
          <a:p>
            <a:r>
              <a:rPr lang="zh-CN" altLang="en-US" dirty="0"/>
              <a:t>数据复制：数据不一致</a:t>
            </a:r>
            <a:endParaRPr lang="en-US" altLang="zh-CN" dirty="0"/>
          </a:p>
          <a:p>
            <a:r>
              <a:rPr lang="zh-CN" altLang="en-US" dirty="0"/>
              <a:t>通过路径名共享：不灵活</a:t>
            </a:r>
          </a:p>
          <a:p>
            <a:r>
              <a:rPr lang="zh-CN" altLang="en-US" dirty="0"/>
              <a:t>链接</a:t>
            </a:r>
          </a:p>
          <a:p>
            <a:pPr lvl="1"/>
            <a:r>
              <a:rPr lang="zh-CN" altLang="en-US" dirty="0"/>
              <a:t>在多个目录中对要共享的文件建立相应的表项</a:t>
            </a:r>
            <a:endParaRPr lang="en-US" altLang="zh-CN" dirty="0"/>
          </a:p>
          <a:p>
            <a:pPr lvl="1"/>
            <a:r>
              <a:rPr lang="zh-CN" altLang="en-US" dirty="0"/>
              <a:t>一个文件或目录在目录树中多处出现（引用）</a:t>
            </a:r>
            <a:endParaRPr lang="en-US" altLang="zh-CN" dirty="0">
              <a:sym typeface="Wingdings" pitchFamily="2" charset="2"/>
            </a:endParaRPr>
          </a:p>
          <a:p>
            <a:pPr lvl="1"/>
            <a:r>
              <a:rPr lang="zh-CN" altLang="en-US" dirty="0"/>
              <a:t>在外存上只有一份物理存储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FF826-B531-6B41-88B1-2270516CE7F8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94604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链接</a:t>
            </a:r>
            <a:endParaRPr lang="en-US" altLang="zh-CN" dirty="0"/>
          </a:p>
        </p:txBody>
      </p:sp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3424587468"/>
              </p:ext>
            </p:extLst>
          </p:nvPr>
        </p:nvGraphicFramePr>
        <p:xfrm>
          <a:off x="1084997" y="2333767"/>
          <a:ext cx="6844352" cy="27704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3AC3D-5FA8-6643-B907-32714EB00409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931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CD051A7-B84A-4D57-B2CB-A976FEF4E8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7CD051A7-B84A-4D57-B2CB-A976FEF4E8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AE1C464-B10B-450C-ABFA-11C82B7226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3AE1C464-B10B-450C-ABFA-11C82B7226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B2EC7AE-C09D-4ACB-9654-BFE9DF31E7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2B2EC7AE-C09D-4ACB-9654-BFE9DF31E7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31C6BA7-A1AE-4F74-88C9-81AF2B431E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dgm id="{131C6BA7-A1AE-4F74-88C9-81AF2B431E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lvlOne"/>
        </p:bldSub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硬链接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dirty="0"/>
              <a:t>多个文件名链接到同一个索引结点</a:t>
            </a:r>
            <a:endParaRPr lang="en-US" altLang="zh-CN" dirty="0"/>
          </a:p>
          <a:p>
            <a:pPr lvl="1"/>
            <a:r>
              <a:rPr lang="zh-CN" altLang="en-US" dirty="0"/>
              <a:t>别名的数目记录在索引结点的链接计数中，若其减至</a:t>
            </a:r>
            <a:r>
              <a:rPr lang="en-US" altLang="zh-CN" dirty="0"/>
              <a:t>0</a:t>
            </a:r>
            <a:r>
              <a:rPr lang="zh-CN" altLang="en-US" dirty="0"/>
              <a:t>，则文件被删除。</a:t>
            </a:r>
          </a:p>
          <a:p>
            <a:r>
              <a:rPr lang="zh-CN" altLang="en-US" dirty="0"/>
              <a:t>例： </a:t>
            </a:r>
            <a:r>
              <a:rPr lang="en-US" altLang="zh-CN" dirty="0">
                <a:solidFill>
                  <a:srgbClr val="C00000"/>
                </a:solidFill>
              </a:rPr>
              <a:t>$ln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a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b</a:t>
            </a:r>
            <a:r>
              <a:rPr lang="zh-CN" altLang="en-US" dirty="0"/>
              <a:t> </a:t>
            </a:r>
            <a:r>
              <a:rPr lang="en-US" altLang="zh-CN" dirty="0"/>
              <a:t>#</a:t>
            </a:r>
            <a:r>
              <a:rPr lang="zh-CN" altLang="en-US" dirty="0"/>
              <a:t> </a:t>
            </a:r>
            <a:r>
              <a:rPr lang="en-US" altLang="zh-CN" dirty="0"/>
              <a:t>b</a:t>
            </a:r>
            <a:r>
              <a:rPr lang="zh-CN" altLang="en-US" dirty="0"/>
              <a:t>是</a:t>
            </a:r>
            <a:r>
              <a:rPr lang="en-US" altLang="zh-CN" dirty="0"/>
              <a:t>a</a:t>
            </a:r>
            <a:r>
              <a:rPr lang="zh-CN" altLang="en-US" dirty="0"/>
              <a:t>所指文件的硬链接，平等</a:t>
            </a:r>
            <a:endParaRPr lang="en-US" altLang="zh-CN" dirty="0"/>
          </a:p>
          <a:p>
            <a:r>
              <a:rPr lang="zh-CN" altLang="en-US" dirty="0"/>
              <a:t>链接文件和被链接文件必须位于同一个文件系统中（为什么？）</a:t>
            </a:r>
            <a:endParaRPr lang="en-US" altLang="zh-CN" dirty="0"/>
          </a:p>
          <a:p>
            <a:r>
              <a:rPr lang="zh-CN" altLang="en-US" dirty="0"/>
              <a:t>不能建立指向目录的硬链接</a:t>
            </a:r>
            <a:r>
              <a:rPr lang="zh-CN" altLang="zh-CN" dirty="0"/>
              <a:t>（</a:t>
            </a:r>
            <a:r>
              <a:rPr lang="zh-CN" altLang="en-US" dirty="0"/>
              <a:t>为什么？</a:t>
            </a:r>
            <a:r>
              <a:rPr lang="zh-CN" altLang="zh-CN" dirty="0"/>
              <a:t>）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D74C5-E051-BB4E-9164-3F5BFF09A5DA}" type="datetime5">
              <a:t>2020/12/14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4532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Demo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4A6B-1711-EE42-B876-80F0C0FC9C2D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35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336" y="1678"/>
            <a:ext cx="6846664" cy="6858000"/>
          </a:xfrm>
          <a:prstGeom prst="rect">
            <a:avLst/>
          </a:prstGeom>
        </p:spPr>
      </p:pic>
      <p:sp>
        <p:nvSpPr>
          <p:cNvPr id="11" name="圆角矩形 10"/>
          <p:cNvSpPr/>
          <p:nvPr/>
        </p:nvSpPr>
        <p:spPr>
          <a:xfrm>
            <a:off x="2019657" y="3170490"/>
            <a:ext cx="1308538" cy="553613"/>
          </a:xfrm>
          <a:prstGeom prst="roundRect">
            <a:avLst>
              <a:gd name="adj" fmla="val 757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2019657" y="4738277"/>
            <a:ext cx="1472020" cy="553613"/>
          </a:xfrm>
          <a:prstGeom prst="roundRect">
            <a:avLst>
              <a:gd name="adj" fmla="val 757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297336" y="805654"/>
            <a:ext cx="6846664" cy="5458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297336" y="1330037"/>
            <a:ext cx="6846664" cy="82356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2297336" y="2153605"/>
            <a:ext cx="6846664" cy="17806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297336" y="3934302"/>
            <a:ext cx="6846664" cy="15520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297336" y="5488298"/>
            <a:ext cx="6846664" cy="14212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320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0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软链接</a:t>
            </a:r>
          </a:p>
        </p:txBody>
      </p:sp>
      <p:sp>
        <p:nvSpPr>
          <p:cNvPr id="4167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dirty="0"/>
              <a:t>符号链接(</a:t>
            </a:r>
            <a:r>
              <a:rPr lang="en-US" altLang="zh-CN" dirty="0"/>
              <a:t>symbolic link, shortcut)</a:t>
            </a:r>
          </a:p>
          <a:p>
            <a:r>
              <a:rPr lang="zh-CN" altLang="en-US" dirty="0"/>
              <a:t>特殊类型的文件，其内容是另一个目录或文件的路径。</a:t>
            </a:r>
            <a:endParaRPr lang="en-US" altLang="zh-CN" dirty="0"/>
          </a:p>
          <a:p>
            <a:pPr lvl="1"/>
            <a:r>
              <a:rPr lang="zh-CN" altLang="en-US" dirty="0"/>
              <a:t>无硬链接的限制，可跨盘，跨目录，甚至跨机器</a:t>
            </a:r>
            <a:endParaRPr lang="en-US" altLang="zh-CN" dirty="0"/>
          </a:p>
          <a:p>
            <a:r>
              <a:rPr lang="zh-CN" altLang="en-US" dirty="0"/>
              <a:t>建立符号链接文件，并不影响原文件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/>
              <a:t>它们是独立的文件。</a:t>
            </a:r>
          </a:p>
          <a:p>
            <a:r>
              <a:rPr lang="zh-CN" altLang="en-US" dirty="0"/>
              <a:t>例：</a:t>
            </a:r>
            <a:r>
              <a:rPr lang="zh-CN" altLang="en-US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CN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ln</a:t>
            </a:r>
            <a:r>
              <a:rPr lang="en-US" altLang="zh-CN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–s a b</a:t>
            </a:r>
            <a:r>
              <a:rPr lang="en-US" altLang="zh-CN" dirty="0"/>
              <a:t> </a:t>
            </a:r>
          </a:p>
          <a:p>
            <a:pPr lvl="1"/>
            <a:r>
              <a:rPr lang="zh-CN" altLang="en-US" dirty="0"/>
              <a:t>为</a:t>
            </a:r>
            <a:r>
              <a:rPr lang="en-US" altLang="zh-CN" dirty="0"/>
              <a:t>a</a:t>
            </a:r>
            <a:r>
              <a:rPr lang="zh-CN" altLang="en-US" dirty="0"/>
              <a:t>创建一个符号链接</a:t>
            </a:r>
            <a:r>
              <a:rPr lang="en-US" altLang="zh-CN" dirty="0"/>
              <a:t>b</a:t>
            </a:r>
          </a:p>
          <a:p>
            <a:pPr lvl="1"/>
            <a:r>
              <a:rPr lang="en-US" altLang="zh-CN" dirty="0" err="1"/>
              <a:t>rm</a:t>
            </a:r>
            <a:r>
              <a:rPr lang="en-US" altLang="zh-CN" dirty="0"/>
              <a:t> b</a:t>
            </a:r>
            <a:r>
              <a:rPr lang="zh-CN" altLang="en-US" dirty="0"/>
              <a:t>：</a:t>
            </a:r>
            <a:r>
              <a:rPr lang="en-US" altLang="zh-CN" dirty="0"/>
              <a:t>a</a:t>
            </a:r>
            <a:r>
              <a:rPr lang="zh-CN" altLang="en-US" dirty="0"/>
              <a:t>不受影响</a:t>
            </a:r>
            <a:endParaRPr lang="en-US" altLang="zh-CN" dirty="0"/>
          </a:p>
          <a:p>
            <a:pPr lvl="1"/>
            <a:r>
              <a:rPr lang="en-US" altLang="zh-CN" dirty="0" err="1"/>
              <a:t>rm</a:t>
            </a:r>
            <a:r>
              <a:rPr lang="en-US" altLang="zh-CN" dirty="0"/>
              <a:t> a</a:t>
            </a:r>
            <a:r>
              <a:rPr lang="zh-CN" altLang="en-US" dirty="0"/>
              <a:t>：</a:t>
            </a:r>
            <a:r>
              <a:rPr lang="en-US" altLang="zh-CN" dirty="0"/>
              <a:t>a</a:t>
            </a:r>
            <a:r>
              <a:rPr lang="zh-CN" altLang="en-US" dirty="0"/>
              <a:t>不存在，</a:t>
            </a:r>
            <a:r>
              <a:rPr lang="en-US" altLang="zh-CN" dirty="0"/>
              <a:t>b</a:t>
            </a:r>
            <a:r>
              <a:rPr lang="zh-CN" altLang="en-US" dirty="0"/>
              <a:t>存在但无法访问</a:t>
            </a:r>
            <a:endParaRPr lang="en-US" altLang="zh-CN" dirty="0"/>
          </a:p>
          <a:p>
            <a:r>
              <a:rPr lang="zh-CN" altLang="en-US" dirty="0"/>
              <a:t>缺点：</a:t>
            </a:r>
            <a:endParaRPr lang="en-US" altLang="zh-CN" dirty="0"/>
          </a:p>
          <a:p>
            <a:pPr lvl="1"/>
            <a:r>
              <a:rPr lang="zh-CN" altLang="en-US" dirty="0"/>
              <a:t>空间和时间开销更大</a:t>
            </a:r>
            <a:endParaRPr lang="en-US" altLang="zh-CN" dirty="0"/>
          </a:p>
          <a:p>
            <a:pPr lvl="1"/>
            <a:r>
              <a:rPr lang="zh-CN" altLang="en-US" dirty="0"/>
              <a:t>如果设置不当，上下级目录关系可能会形成环状（</a:t>
            </a:r>
            <a:r>
              <a:rPr lang="en-US" altLang="zh-CN" dirty="0"/>
              <a:t>so</a:t>
            </a:r>
            <a:r>
              <a:rPr lang="zh-CN" altLang="en-US" dirty="0"/>
              <a:t> </a:t>
            </a:r>
            <a:r>
              <a:rPr lang="en-US" altLang="zh-CN" dirty="0"/>
              <a:t>what?</a:t>
            </a:r>
            <a:r>
              <a:rPr lang="zh-CN" altLang="en-US" dirty="0"/>
              <a:t>）</a:t>
            </a: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F2689-373C-494F-A31D-068EB5773101}" type="datetime5">
              <a:t>2020/12/14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996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6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6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6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6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6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16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6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67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67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167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167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6771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Demo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0B559-9F7F-0A44-9C19-6819E22BE5D4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37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917" y="1678"/>
            <a:ext cx="7360083" cy="6858000"/>
          </a:xfrm>
          <a:prstGeom prst="rect">
            <a:avLst/>
          </a:prstGeom>
        </p:spPr>
      </p:pic>
      <p:sp>
        <p:nvSpPr>
          <p:cNvPr id="13" name="圆角矩形 12"/>
          <p:cNvSpPr/>
          <p:nvPr/>
        </p:nvSpPr>
        <p:spPr>
          <a:xfrm>
            <a:off x="1387890" y="2349222"/>
            <a:ext cx="1424915" cy="548640"/>
          </a:xfrm>
          <a:prstGeom prst="roundRect">
            <a:avLst>
              <a:gd name="adj" fmla="val 757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1387890" y="3156358"/>
            <a:ext cx="1588066" cy="548640"/>
          </a:xfrm>
          <a:prstGeom prst="roundRect">
            <a:avLst>
              <a:gd name="adj" fmla="val 757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1561912" y="6309360"/>
            <a:ext cx="4140619" cy="548640"/>
          </a:xfrm>
          <a:prstGeom prst="roundRect">
            <a:avLst>
              <a:gd name="adj" fmla="val 757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783916" y="807212"/>
            <a:ext cx="7360083" cy="4846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783917" y="1291828"/>
            <a:ext cx="7360083" cy="186285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783917" y="3107160"/>
            <a:ext cx="7360083" cy="8071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1783917" y="3914296"/>
            <a:ext cx="7360083" cy="239338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783915" y="6286899"/>
            <a:ext cx="7360083" cy="5711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0" name="直线箭头连接符 9"/>
          <p:cNvCxnSpPr/>
          <p:nvPr/>
        </p:nvCxnSpPr>
        <p:spPr>
          <a:xfrm flipH="1">
            <a:off x="8686800" y="1667583"/>
            <a:ext cx="274320" cy="94765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/>
          <p:cNvCxnSpPr/>
          <p:nvPr/>
        </p:nvCxnSpPr>
        <p:spPr>
          <a:xfrm flipH="1">
            <a:off x="8686800" y="4455622"/>
            <a:ext cx="141316" cy="1346662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248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 animBg="1"/>
      <p:bldP spid="18" grpId="0" animBg="1"/>
      <p:bldP spid="12" grpId="0" animBg="1"/>
      <p:bldP spid="14" grpId="0" animBg="1"/>
      <p:bldP spid="15" grpId="0" animBg="1"/>
      <p:bldP spid="17" grpId="0" animBg="1"/>
      <p:bldP spid="20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A7DDFA-019C-1648-B417-F9BAAB241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注意：</a:t>
            </a:r>
            <a:r>
              <a:rPr kumimoji="1" lang="zh-CN" altLang="en-US"/>
              <a:t>实现的差异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AFB566F-104C-7B48-B3F5-91569684F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2772-7EB6-374D-AE0F-818C79FC50DB}" type="datetime5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5A3A556-E7E2-EE49-9F53-768A706B6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B0CB2C7-0DBC-0D47-BF4D-D0181C6B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38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1EFE644-397E-0B49-BEB7-B167F143B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246" y="1314996"/>
            <a:ext cx="7153507" cy="504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568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9" name="Rectangle 3"/>
          <p:cNvSpPr>
            <a:spLocks noChangeArrowheads="1"/>
          </p:cNvSpPr>
          <p:nvPr/>
        </p:nvSpPr>
        <p:spPr bwMode="auto">
          <a:xfrm>
            <a:off x="3657600" y="228600"/>
            <a:ext cx="1066800" cy="533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zh-CN" altLang="en-US" sz="2400">
                <a:latin typeface="Times New Roman" pitchFamily="18" charset="0"/>
                <a:ea typeface="宋体" charset="-122"/>
              </a:rPr>
              <a:t>/(</a:t>
            </a:r>
            <a:r>
              <a:rPr kumimoji="1" lang="en-US" altLang="zh-CN" sz="2400">
                <a:latin typeface="Times New Roman" pitchFamily="18" charset="0"/>
                <a:ea typeface="宋体" charset="-122"/>
              </a:rPr>
              <a:t>root)</a:t>
            </a:r>
          </a:p>
        </p:txBody>
      </p:sp>
      <p:sp>
        <p:nvSpPr>
          <p:cNvPr id="423940" name="Line 4"/>
          <p:cNvSpPr>
            <a:spLocks noChangeShapeType="1"/>
          </p:cNvSpPr>
          <p:nvPr/>
        </p:nvSpPr>
        <p:spPr bwMode="auto">
          <a:xfrm>
            <a:off x="4343400" y="7620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3941" name="Line 5"/>
          <p:cNvSpPr>
            <a:spLocks noChangeShapeType="1"/>
          </p:cNvSpPr>
          <p:nvPr/>
        </p:nvSpPr>
        <p:spPr bwMode="auto">
          <a:xfrm flipH="1">
            <a:off x="1905000" y="762000"/>
            <a:ext cx="21336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3942" name="Line 6"/>
          <p:cNvSpPr>
            <a:spLocks noChangeShapeType="1"/>
          </p:cNvSpPr>
          <p:nvPr/>
        </p:nvSpPr>
        <p:spPr bwMode="auto">
          <a:xfrm>
            <a:off x="4724400" y="762000"/>
            <a:ext cx="365760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3943" name="Oval 7"/>
          <p:cNvSpPr>
            <a:spLocks noChangeArrowheads="1"/>
          </p:cNvSpPr>
          <p:nvPr/>
        </p:nvSpPr>
        <p:spPr bwMode="auto">
          <a:xfrm>
            <a:off x="0" y="2971800"/>
            <a:ext cx="11430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tty01</a:t>
            </a:r>
          </a:p>
        </p:txBody>
      </p:sp>
      <p:sp>
        <p:nvSpPr>
          <p:cNvPr id="423944" name="Oval 8"/>
          <p:cNvSpPr>
            <a:spLocks noChangeArrowheads="1"/>
          </p:cNvSpPr>
          <p:nvPr/>
        </p:nvSpPr>
        <p:spPr bwMode="auto">
          <a:xfrm>
            <a:off x="1219200" y="2971800"/>
            <a:ext cx="11430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tty02</a:t>
            </a:r>
          </a:p>
        </p:txBody>
      </p:sp>
      <p:sp>
        <p:nvSpPr>
          <p:cNvPr id="423945" name="Oval 9"/>
          <p:cNvSpPr>
            <a:spLocks noChangeArrowheads="1"/>
          </p:cNvSpPr>
          <p:nvPr/>
        </p:nvSpPr>
        <p:spPr bwMode="auto">
          <a:xfrm>
            <a:off x="2362200" y="2971800"/>
            <a:ext cx="762000" cy="762000"/>
          </a:xfrm>
          <a:prstGeom prst="ellipse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eaLnBrk="1" hangingPunct="1"/>
            <a:r>
              <a:rPr kumimoji="1" lang="en-US" altLang="zh-CN" sz="2400" dirty="0" err="1">
                <a:solidFill>
                  <a:schemeClr val="accent2"/>
                </a:solidFill>
                <a:latin typeface="Times New Roman" pitchFamily="18" charset="0"/>
                <a:ea typeface="宋体" charset="-122"/>
              </a:rPr>
              <a:t>lp</a:t>
            </a:r>
            <a:endParaRPr kumimoji="1" lang="en-US" altLang="zh-CN" sz="2400" dirty="0">
              <a:solidFill>
                <a:schemeClr val="accent2"/>
              </a:solidFill>
              <a:latin typeface="Times New Roman" pitchFamily="18" charset="0"/>
              <a:ea typeface="宋体" charset="-122"/>
            </a:endParaRPr>
          </a:p>
        </p:txBody>
      </p:sp>
      <p:sp>
        <p:nvSpPr>
          <p:cNvPr id="423946" name="Rectangle 10"/>
          <p:cNvSpPr>
            <a:spLocks noChangeArrowheads="1"/>
          </p:cNvSpPr>
          <p:nvPr/>
        </p:nvSpPr>
        <p:spPr bwMode="auto">
          <a:xfrm>
            <a:off x="1600200" y="1752600"/>
            <a:ext cx="7620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dev</a:t>
            </a:r>
          </a:p>
        </p:txBody>
      </p:sp>
      <p:sp>
        <p:nvSpPr>
          <p:cNvPr id="423947" name="Rectangle 11"/>
          <p:cNvSpPr>
            <a:spLocks noChangeArrowheads="1"/>
          </p:cNvSpPr>
          <p:nvPr/>
        </p:nvSpPr>
        <p:spPr bwMode="auto">
          <a:xfrm>
            <a:off x="4038600" y="1219200"/>
            <a:ext cx="7620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user</a:t>
            </a:r>
          </a:p>
        </p:txBody>
      </p:sp>
      <p:sp>
        <p:nvSpPr>
          <p:cNvPr id="423948" name="Rectangle 12"/>
          <p:cNvSpPr>
            <a:spLocks noChangeArrowheads="1"/>
          </p:cNvSpPr>
          <p:nvPr/>
        </p:nvSpPr>
        <p:spPr bwMode="auto">
          <a:xfrm>
            <a:off x="8001000" y="2057400"/>
            <a:ext cx="7620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liu</a:t>
            </a:r>
          </a:p>
        </p:txBody>
      </p:sp>
      <p:sp>
        <p:nvSpPr>
          <p:cNvPr id="423949" name="Line 13"/>
          <p:cNvSpPr>
            <a:spLocks noChangeShapeType="1"/>
          </p:cNvSpPr>
          <p:nvPr/>
        </p:nvSpPr>
        <p:spPr bwMode="auto">
          <a:xfrm flipH="1">
            <a:off x="838200" y="2286000"/>
            <a:ext cx="10668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3950" name="Line 14"/>
          <p:cNvSpPr>
            <a:spLocks noChangeShapeType="1"/>
          </p:cNvSpPr>
          <p:nvPr/>
        </p:nvSpPr>
        <p:spPr bwMode="auto">
          <a:xfrm flipH="1">
            <a:off x="1981200" y="2286000"/>
            <a:ext cx="1524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3951" name="Line 15"/>
          <p:cNvSpPr>
            <a:spLocks noChangeShapeType="1"/>
          </p:cNvSpPr>
          <p:nvPr/>
        </p:nvSpPr>
        <p:spPr bwMode="auto">
          <a:xfrm>
            <a:off x="2286000" y="2209800"/>
            <a:ext cx="3810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3952" name="Line 16"/>
          <p:cNvSpPr>
            <a:spLocks noChangeShapeType="1"/>
          </p:cNvSpPr>
          <p:nvPr/>
        </p:nvSpPr>
        <p:spPr bwMode="auto">
          <a:xfrm>
            <a:off x="5562600" y="2590800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3953" name="Oval 17"/>
          <p:cNvSpPr>
            <a:spLocks noChangeArrowheads="1"/>
          </p:cNvSpPr>
          <p:nvPr/>
        </p:nvSpPr>
        <p:spPr bwMode="auto">
          <a:xfrm>
            <a:off x="6019800" y="3048000"/>
            <a:ext cx="11430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readme</a:t>
            </a:r>
          </a:p>
        </p:txBody>
      </p:sp>
      <p:sp>
        <p:nvSpPr>
          <p:cNvPr id="423954" name="Oval 18"/>
          <p:cNvSpPr>
            <a:spLocks noChangeArrowheads="1"/>
          </p:cNvSpPr>
          <p:nvPr/>
        </p:nvSpPr>
        <p:spPr bwMode="auto">
          <a:xfrm>
            <a:off x="6629400" y="4038600"/>
            <a:ext cx="7620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dkt</a:t>
            </a:r>
          </a:p>
        </p:txBody>
      </p:sp>
      <p:sp>
        <p:nvSpPr>
          <p:cNvPr id="423955" name="Oval 19"/>
          <p:cNvSpPr>
            <a:spLocks noChangeArrowheads="1"/>
          </p:cNvSpPr>
          <p:nvPr/>
        </p:nvSpPr>
        <p:spPr bwMode="auto">
          <a:xfrm>
            <a:off x="8401336" y="4038600"/>
            <a:ext cx="729018" cy="762000"/>
          </a:xfrm>
          <a:prstGeom prst="ellipse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eaLnBrk="1" hangingPunct="1"/>
            <a:r>
              <a:rPr kumimoji="1" lang="en-US" altLang="zh-CN" sz="2400" dirty="0">
                <a:solidFill>
                  <a:schemeClr val="accent2"/>
                </a:solidFill>
                <a:latin typeface="Times New Roman" pitchFamily="18" charset="0"/>
                <a:ea typeface="宋体" charset="-122"/>
              </a:rPr>
              <a:t>p01</a:t>
            </a:r>
          </a:p>
        </p:txBody>
      </p:sp>
      <p:sp>
        <p:nvSpPr>
          <p:cNvPr id="423956" name="Line 20"/>
          <p:cNvSpPr>
            <a:spLocks noChangeShapeType="1"/>
          </p:cNvSpPr>
          <p:nvPr/>
        </p:nvSpPr>
        <p:spPr bwMode="auto">
          <a:xfrm flipH="1">
            <a:off x="7239000" y="2590800"/>
            <a:ext cx="9144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3957" name="Line 21"/>
          <p:cNvSpPr>
            <a:spLocks noChangeShapeType="1"/>
          </p:cNvSpPr>
          <p:nvPr/>
        </p:nvSpPr>
        <p:spPr bwMode="auto">
          <a:xfrm>
            <a:off x="8305801" y="2514600"/>
            <a:ext cx="38100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3958" name="Text Box 22"/>
          <p:cNvSpPr txBox="1">
            <a:spLocks noChangeArrowheads="1"/>
          </p:cNvSpPr>
          <p:nvPr/>
        </p:nvSpPr>
        <p:spPr bwMode="auto">
          <a:xfrm>
            <a:off x="2574174" y="5957248"/>
            <a:ext cx="509016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400" dirty="0">
                <a:latin typeface="Arial" pitchFamily="34" charset="0"/>
                <a:ea typeface="黑体" pitchFamily="49" charset="-122"/>
              </a:rPr>
              <a:t>Unix</a:t>
            </a:r>
            <a:r>
              <a:rPr kumimoji="1" lang="zh-CN" altLang="en-US" sz="2400" dirty="0">
                <a:latin typeface="Arial" pitchFamily="34" charset="0"/>
                <a:ea typeface="黑体" pitchFamily="49" charset="-122"/>
              </a:rPr>
              <a:t>的无环图目录结构（</a:t>
            </a:r>
            <a:r>
              <a:rPr kumimoji="1" lang="zh-CN" altLang="en-US" sz="2400" dirty="0">
                <a:solidFill>
                  <a:srgbClr val="C00000"/>
                </a:solidFill>
                <a:latin typeface="Arial" pitchFamily="34" charset="0"/>
                <a:ea typeface="黑体" pitchFamily="49" charset="-122"/>
              </a:rPr>
              <a:t>硬链接</a:t>
            </a:r>
            <a:r>
              <a:rPr kumimoji="1" lang="zh-CN" altLang="en-US" sz="2400" dirty="0">
                <a:latin typeface="Arial" pitchFamily="34" charset="0"/>
                <a:ea typeface="黑体" pitchFamily="49" charset="-122"/>
              </a:rPr>
              <a:t>）</a:t>
            </a:r>
          </a:p>
        </p:txBody>
      </p:sp>
      <p:sp>
        <p:nvSpPr>
          <p:cNvPr id="423959" name="Line 23"/>
          <p:cNvSpPr>
            <a:spLocks noChangeShapeType="1"/>
          </p:cNvSpPr>
          <p:nvPr/>
        </p:nvSpPr>
        <p:spPr bwMode="auto">
          <a:xfrm flipH="1">
            <a:off x="3886200" y="1676400"/>
            <a:ext cx="4572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23960" name="Line 24"/>
          <p:cNvSpPr>
            <a:spLocks noChangeShapeType="1"/>
          </p:cNvSpPr>
          <p:nvPr/>
        </p:nvSpPr>
        <p:spPr bwMode="auto">
          <a:xfrm>
            <a:off x="4495800" y="1676400"/>
            <a:ext cx="76200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23961" name="Rectangle 25"/>
          <p:cNvSpPr>
            <a:spLocks noChangeArrowheads="1"/>
          </p:cNvSpPr>
          <p:nvPr/>
        </p:nvSpPr>
        <p:spPr bwMode="auto">
          <a:xfrm>
            <a:off x="5105400" y="2133600"/>
            <a:ext cx="7620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wei</a:t>
            </a:r>
          </a:p>
        </p:txBody>
      </p:sp>
      <p:sp>
        <p:nvSpPr>
          <p:cNvPr id="423962" name="Rectangle 26"/>
          <p:cNvSpPr>
            <a:spLocks noChangeArrowheads="1"/>
          </p:cNvSpPr>
          <p:nvPr/>
        </p:nvSpPr>
        <p:spPr bwMode="auto">
          <a:xfrm>
            <a:off x="3352800" y="2209800"/>
            <a:ext cx="7620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bin</a:t>
            </a:r>
          </a:p>
        </p:txBody>
      </p:sp>
      <p:sp>
        <p:nvSpPr>
          <p:cNvPr id="423963" name="Oval 27"/>
          <p:cNvSpPr>
            <a:spLocks noChangeArrowheads="1"/>
          </p:cNvSpPr>
          <p:nvPr/>
        </p:nvSpPr>
        <p:spPr bwMode="auto">
          <a:xfrm>
            <a:off x="7543800" y="3962400"/>
            <a:ext cx="8382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kky</a:t>
            </a:r>
          </a:p>
        </p:txBody>
      </p:sp>
      <p:sp>
        <p:nvSpPr>
          <p:cNvPr id="423964" name="Oval 28"/>
          <p:cNvSpPr>
            <a:spLocks noChangeArrowheads="1"/>
          </p:cNvSpPr>
          <p:nvPr/>
        </p:nvSpPr>
        <p:spPr bwMode="auto">
          <a:xfrm>
            <a:off x="4800600" y="3048000"/>
            <a:ext cx="11430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star</a:t>
            </a:r>
          </a:p>
        </p:txBody>
      </p:sp>
      <p:sp>
        <p:nvSpPr>
          <p:cNvPr id="423965" name="Line 29"/>
          <p:cNvSpPr>
            <a:spLocks noChangeShapeType="1"/>
          </p:cNvSpPr>
          <p:nvPr/>
        </p:nvSpPr>
        <p:spPr bwMode="auto">
          <a:xfrm flipH="1">
            <a:off x="5105400" y="2590800"/>
            <a:ext cx="1524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23966" name="Line 30"/>
          <p:cNvSpPr>
            <a:spLocks noChangeShapeType="1"/>
          </p:cNvSpPr>
          <p:nvPr/>
        </p:nvSpPr>
        <p:spPr bwMode="auto">
          <a:xfrm flipH="1">
            <a:off x="2819400" y="2667000"/>
            <a:ext cx="838200" cy="1676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23967" name="Line 31"/>
          <p:cNvSpPr>
            <a:spLocks noChangeShapeType="1"/>
          </p:cNvSpPr>
          <p:nvPr/>
        </p:nvSpPr>
        <p:spPr bwMode="auto">
          <a:xfrm>
            <a:off x="3733800" y="2667000"/>
            <a:ext cx="0" cy="1676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23968" name="Line 32"/>
          <p:cNvSpPr>
            <a:spLocks noChangeShapeType="1"/>
          </p:cNvSpPr>
          <p:nvPr/>
        </p:nvSpPr>
        <p:spPr bwMode="auto">
          <a:xfrm>
            <a:off x="3886200" y="2667000"/>
            <a:ext cx="762000" cy="1752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23969" name="Line 33"/>
          <p:cNvSpPr>
            <a:spLocks noChangeShapeType="1"/>
          </p:cNvSpPr>
          <p:nvPr/>
        </p:nvSpPr>
        <p:spPr bwMode="auto">
          <a:xfrm flipH="1">
            <a:off x="8001000" y="2514600"/>
            <a:ext cx="304800" cy="1447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23970" name="Oval 34"/>
          <p:cNvSpPr>
            <a:spLocks noChangeArrowheads="1"/>
          </p:cNvSpPr>
          <p:nvPr/>
        </p:nvSpPr>
        <p:spPr bwMode="auto">
          <a:xfrm>
            <a:off x="4114800" y="4419600"/>
            <a:ext cx="7620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stt</a:t>
            </a:r>
          </a:p>
        </p:txBody>
      </p:sp>
      <p:sp>
        <p:nvSpPr>
          <p:cNvPr id="423971" name="Oval 35"/>
          <p:cNvSpPr>
            <a:spLocks noChangeArrowheads="1"/>
          </p:cNvSpPr>
          <p:nvPr/>
        </p:nvSpPr>
        <p:spPr bwMode="auto">
          <a:xfrm>
            <a:off x="3276600" y="4343400"/>
            <a:ext cx="7620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src</a:t>
            </a:r>
          </a:p>
        </p:txBody>
      </p:sp>
      <p:sp>
        <p:nvSpPr>
          <p:cNvPr id="423972" name="Oval 36"/>
          <p:cNvSpPr>
            <a:spLocks noChangeArrowheads="1"/>
          </p:cNvSpPr>
          <p:nvPr/>
        </p:nvSpPr>
        <p:spPr bwMode="auto">
          <a:xfrm>
            <a:off x="2362200" y="4495800"/>
            <a:ext cx="7620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kumimoji="1" lang="en-US" altLang="zh-CN" sz="2400">
                <a:latin typeface="Times New Roman" pitchFamily="18" charset="0"/>
                <a:ea typeface="宋体" charset="-122"/>
              </a:rPr>
              <a:t>man</a:t>
            </a:r>
          </a:p>
        </p:txBody>
      </p:sp>
      <p:sp>
        <p:nvSpPr>
          <p:cNvPr id="423974" name="Freeform 38"/>
          <p:cNvSpPr>
            <a:spLocks/>
          </p:cNvSpPr>
          <p:nvPr/>
        </p:nvSpPr>
        <p:spPr bwMode="auto">
          <a:xfrm>
            <a:off x="1473200" y="3733800"/>
            <a:ext cx="2870200" cy="1841500"/>
          </a:xfrm>
          <a:custGeom>
            <a:avLst/>
            <a:gdLst>
              <a:gd name="T0" fmla="*/ 752 w 1808"/>
              <a:gd name="T1" fmla="*/ 0 h 1160"/>
              <a:gd name="T2" fmla="*/ 176 w 1808"/>
              <a:gd name="T3" fmla="*/ 1008 h 1160"/>
              <a:gd name="T4" fmla="*/ 1808 w 1808"/>
              <a:gd name="T5" fmla="*/ 912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08" h="1160">
                <a:moveTo>
                  <a:pt x="752" y="0"/>
                </a:moveTo>
                <a:cubicBezTo>
                  <a:pt x="376" y="428"/>
                  <a:pt x="0" y="856"/>
                  <a:pt x="176" y="1008"/>
                </a:cubicBezTo>
                <a:cubicBezTo>
                  <a:pt x="352" y="1160"/>
                  <a:pt x="1544" y="928"/>
                  <a:pt x="1808" y="912"/>
                </a:cubicBezTo>
              </a:path>
            </a:pathLst>
          </a:custGeom>
          <a:noFill/>
          <a:ln w="12700" cap="flat" cmpd="sng">
            <a:solidFill>
              <a:schemeClr val="tx1"/>
            </a:solidFill>
            <a:prstDash val="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23975" name="Freeform 39"/>
          <p:cNvSpPr>
            <a:spLocks/>
          </p:cNvSpPr>
          <p:nvPr/>
        </p:nvSpPr>
        <p:spPr bwMode="auto">
          <a:xfrm>
            <a:off x="4724400" y="4800600"/>
            <a:ext cx="4114800" cy="977900"/>
          </a:xfrm>
          <a:custGeom>
            <a:avLst/>
            <a:gdLst>
              <a:gd name="T0" fmla="*/ 2592 w 2592"/>
              <a:gd name="T1" fmla="*/ 0 h 616"/>
              <a:gd name="T2" fmla="*/ 1680 w 2592"/>
              <a:gd name="T3" fmla="*/ 576 h 616"/>
              <a:gd name="T4" fmla="*/ 0 w 2592"/>
              <a:gd name="T5" fmla="*/ 240 h 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592" h="616">
                <a:moveTo>
                  <a:pt x="2592" y="0"/>
                </a:moveTo>
                <a:cubicBezTo>
                  <a:pt x="2352" y="268"/>
                  <a:pt x="2112" y="536"/>
                  <a:pt x="1680" y="576"/>
                </a:cubicBezTo>
                <a:cubicBezTo>
                  <a:pt x="1248" y="616"/>
                  <a:pt x="280" y="296"/>
                  <a:pt x="0" y="240"/>
                </a:cubicBezTo>
              </a:path>
            </a:pathLst>
          </a:custGeom>
          <a:noFill/>
          <a:ln w="12700" cap="flat" cmpd="sng">
            <a:solidFill>
              <a:schemeClr val="tx1"/>
            </a:solidFill>
            <a:prstDash val="dash"/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AA75C-7F31-114F-8C6F-8D7003F2A7D9}" type="datetime5">
              <a:t>2020/12/14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711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23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23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3974" grpId="0" animBg="1"/>
      <p:bldP spid="42397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FCB</a:t>
            </a:r>
            <a:r>
              <a:rPr lang="zh-CN" altLang="en-US"/>
              <a:t>信息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文件名：用户利用该名字进行存取。</a:t>
            </a:r>
          </a:p>
          <a:p>
            <a:r>
              <a:rPr lang="zh-CN" altLang="en-US" dirty="0"/>
              <a:t>文件物理位置</a:t>
            </a:r>
          </a:p>
          <a:p>
            <a:pPr lvl="1"/>
            <a:r>
              <a:rPr lang="zh-CN" altLang="en-US" dirty="0"/>
              <a:t>在外存的存储位置（设备名、起始盘块号、占用的盘块等）</a:t>
            </a:r>
          </a:p>
          <a:p>
            <a:r>
              <a:rPr lang="zh-CN" altLang="en-US" dirty="0"/>
              <a:t>使用信息</a:t>
            </a:r>
          </a:p>
          <a:p>
            <a:pPr lvl="1"/>
            <a:r>
              <a:rPr lang="zh-CN" altLang="en-US" dirty="0"/>
              <a:t>创建时间：</a:t>
            </a:r>
            <a:r>
              <a:rPr lang="en-US" altLang="zh-CN" dirty="0"/>
              <a:t>create</a:t>
            </a:r>
            <a:r>
              <a:rPr lang="zh-CN" altLang="en-US" dirty="0" err="1"/>
              <a:t> </a:t>
            </a:r>
            <a:r>
              <a:rPr lang="en-US" altLang="zh-CN" dirty="0"/>
              <a:t>time</a:t>
            </a:r>
            <a:endParaRPr lang="zh-CN" altLang="en-US" dirty="0"/>
          </a:p>
          <a:p>
            <a:pPr lvl="1"/>
            <a:r>
              <a:rPr lang="zh-CN" altLang="en-US" dirty="0"/>
              <a:t>最后一次读访问的时间：</a:t>
            </a:r>
            <a:r>
              <a:rPr lang="en-US" altLang="zh-CN" dirty="0"/>
              <a:t>access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endParaRPr lang="zh-CN" altLang="en-US" dirty="0"/>
          </a:p>
          <a:p>
            <a:pPr lvl="1"/>
            <a:r>
              <a:rPr lang="zh-CN" altLang="en-US" dirty="0"/>
              <a:t>最后一次写访问的时间：</a:t>
            </a:r>
            <a:r>
              <a:rPr lang="en-US" altLang="zh-CN" dirty="0"/>
              <a:t>modify</a:t>
            </a:r>
            <a:r>
              <a:rPr lang="zh-CN" altLang="en-US" dirty="0" err="1"/>
              <a:t> </a:t>
            </a:r>
            <a:r>
              <a:rPr lang="en-US" altLang="zh-CN" dirty="0"/>
              <a:t>time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0A36B-1B39-D64C-83EF-36719562C12C}" type="datetime5">
              <a:t>2020/12/14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623725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8650CB0-72B1-454C-88C4-7259518B7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Android</a:t>
            </a:r>
            <a:r>
              <a:rPr kumimoji="1" lang="zh-CN" altLang="en-US"/>
              <a:t> </a:t>
            </a:r>
            <a:r>
              <a:rPr kumimoji="1" lang="en-US" altLang="zh-CN"/>
              <a:t>Filesystem</a:t>
            </a:r>
            <a:endParaRPr kumimoji="1" lang="zh-CN" altLang="en-US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153E690-8C52-C841-88CD-738285210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21440-6011-A04F-B46A-A28B41FD98C9}" type="datetime5">
              <a:t>2020/12/14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953B297-C098-E741-A6BC-9AD6E4C95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613812-44A0-9C4C-AC6A-1E684A837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pPr/>
              <a:t>40</a:t>
            </a:fld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2FF3381-E638-FA47-9F28-3AF1E93B1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25" y="1324269"/>
            <a:ext cx="5252143" cy="503208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53FB107-C123-4244-8321-B995EA50A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250" y="1324268"/>
            <a:ext cx="3236893" cy="553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377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/>
              <a:t>实际上：软链接可以形成环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2D71B-3816-D345-8E19-DC3684A82BC6}" type="datetime5">
              <a:t>2020/12/14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41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950" y="1337514"/>
            <a:ext cx="58801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9574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比较</a:t>
            </a:r>
          </a:p>
        </p:txBody>
      </p:sp>
      <p:sp>
        <p:nvSpPr>
          <p:cNvPr id="417794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dirty="0"/>
              <a:t>硬链接</a:t>
            </a:r>
          </a:p>
          <a:p>
            <a:pPr lvl="1"/>
            <a:r>
              <a:rPr lang="zh-CN" altLang="en-US" dirty="0"/>
              <a:t>只允许文件链接，不允许目录链接；</a:t>
            </a:r>
          </a:p>
          <a:p>
            <a:pPr lvl="1"/>
            <a:r>
              <a:rPr lang="zh-CN" altLang="en-US" dirty="0"/>
              <a:t>只能在同一个文件系统范围内进行，不允许跨文件系统。</a:t>
            </a:r>
          </a:p>
          <a:p>
            <a:pPr lvl="1"/>
            <a:r>
              <a:rPr lang="zh-CN" altLang="en-US" dirty="0"/>
              <a:t>删除文件时，如果还有其他链接链至该文件，则</a:t>
            </a:r>
            <a:r>
              <a:rPr lang="zh-CN" altLang="en-US" dirty="0">
                <a:solidFill>
                  <a:srgbClr val="C00000"/>
                </a:solidFill>
              </a:rPr>
              <a:t>该文件</a:t>
            </a:r>
            <a:r>
              <a:rPr lang="zh-CN" altLang="en-US" dirty="0"/>
              <a:t>不能被删除。</a:t>
            </a:r>
          </a:p>
          <a:p>
            <a:r>
              <a:rPr lang="zh-CN" altLang="en-US" dirty="0"/>
              <a:t>软链接</a:t>
            </a:r>
          </a:p>
          <a:p>
            <a:pPr lvl="1"/>
            <a:r>
              <a:rPr lang="zh-CN" altLang="en-US" dirty="0"/>
              <a:t>访问速度相对慢一些，但适用范围和灵活性要大一些。</a:t>
            </a:r>
          </a:p>
          <a:p>
            <a:pPr lvl="1"/>
            <a:r>
              <a:rPr lang="zh-CN" altLang="en-US" dirty="0"/>
              <a:t>允许目录链接，允许在不同的文件系统间进行链接，这两个文件系统可以在同一个计算机上，也可以在不同的计算机上。</a:t>
            </a:r>
          </a:p>
          <a:p>
            <a:pPr lvl="1"/>
            <a:r>
              <a:rPr lang="zh-CN" altLang="en-US" dirty="0"/>
              <a:t>被链接文件的删除和符号链接的删除是完全独立的</a:t>
            </a:r>
          </a:p>
          <a:p>
            <a:pPr lvl="2"/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0FBFC-EDEA-6D44-B7F9-6ABF4971515C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661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7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7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7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7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7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17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7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77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7794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课后练习：</a:t>
            </a:r>
            <a:r>
              <a:rPr kumimoji="1" lang="en-US" altLang="zh-CN" dirty="0"/>
              <a:t>windows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en-US" altLang="zh-CN" dirty="0" err="1"/>
              <a:t>mklink</a:t>
            </a:r>
            <a:r>
              <a:rPr kumimoji="1" lang="zh-CN" altLang="en-US" dirty="0"/>
              <a:t> </a:t>
            </a:r>
            <a:r>
              <a:rPr kumimoji="1" lang="en-US" altLang="zh-CN" dirty="0"/>
              <a:t>[</a:t>
            </a:r>
            <a:r>
              <a:rPr kumimoji="1" lang="zh-CN" altLang="zh-CN" dirty="0"/>
              <a:t>/</a:t>
            </a:r>
            <a:r>
              <a:rPr kumimoji="1" lang="en-US" altLang="zh-CN" dirty="0" err="1"/>
              <a:t>h,j</a:t>
            </a:r>
            <a:r>
              <a:rPr kumimoji="1" lang="en-US" altLang="zh-CN" dirty="0"/>
              <a:t>]</a:t>
            </a:r>
            <a:r>
              <a:rPr kumimoji="1" lang="zh-CN" altLang="en-US" dirty="0"/>
              <a:t> </a:t>
            </a:r>
            <a:r>
              <a:rPr kumimoji="1" lang="en-US" altLang="zh-CN" dirty="0"/>
              <a:t>new</a:t>
            </a:r>
            <a:r>
              <a:rPr kumimoji="1" lang="zh-CN" altLang="en-US" dirty="0"/>
              <a:t> </a:t>
            </a:r>
            <a:r>
              <a:rPr kumimoji="1" lang="en-US" altLang="zh-CN" dirty="0"/>
              <a:t>existing</a:t>
            </a:r>
          </a:p>
          <a:p>
            <a:r>
              <a:rPr kumimoji="1" lang="zh-TW" altLang="en-US" dirty="0"/>
              <a:t>硬链接</a:t>
            </a:r>
            <a:r>
              <a:rPr kumimoji="1" lang="en-US" altLang="zh-TW" dirty="0"/>
              <a:t>(hard link)</a:t>
            </a:r>
          </a:p>
          <a:p>
            <a:r>
              <a:rPr kumimoji="1" lang="zh-CN" altLang="en-US" dirty="0"/>
              <a:t>软链接</a:t>
            </a:r>
            <a:r>
              <a:rPr kumimoji="1" lang="en-US" altLang="zh-CN" dirty="0"/>
              <a:t>(soft</a:t>
            </a:r>
            <a:r>
              <a:rPr kumimoji="1" lang="zh-CN" altLang="en-US" dirty="0"/>
              <a:t> </a:t>
            </a:r>
            <a:r>
              <a:rPr kumimoji="1" lang="en-US" altLang="zh-CN" dirty="0"/>
              <a:t>link)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符号链接</a:t>
            </a:r>
            <a:r>
              <a:rPr kumimoji="1" lang="en-US" altLang="zh-TW" dirty="0"/>
              <a:t>(symbolic link)</a:t>
            </a:r>
            <a:r>
              <a:rPr kumimoji="1" lang="zh-CN" altLang="en-US" dirty="0"/>
              <a:t>：相对路径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快捷方式 </a:t>
            </a:r>
            <a:r>
              <a:rPr kumimoji="1" lang="en-US" altLang="zh-CN" dirty="0"/>
              <a:t>shortcut</a:t>
            </a:r>
            <a:r>
              <a:rPr kumimoji="1" lang="zh-CN" altLang="zh-CN" dirty="0"/>
              <a:t>：</a:t>
            </a:r>
            <a:r>
              <a:rPr kumimoji="1" lang="zh-CN" altLang="en-US" dirty="0"/>
              <a:t>绝对路径</a:t>
            </a:r>
            <a:endParaRPr kumimoji="1" lang="en-US" altLang="zh-TW" dirty="0"/>
          </a:p>
          <a:p>
            <a:r>
              <a:rPr kumimoji="1" lang="zh-TW" altLang="en-US" dirty="0"/>
              <a:t>软</a:t>
            </a:r>
            <a:r>
              <a:rPr kumimoji="1" lang="zh-CN" altLang="en-US" dirty="0"/>
              <a:t>联接</a:t>
            </a:r>
            <a:r>
              <a:rPr kumimoji="1" lang="en-US" altLang="zh-TW" dirty="0"/>
              <a:t>(junction)</a:t>
            </a:r>
            <a:r>
              <a:rPr kumimoji="1" lang="zh-CN" altLang="en-US" dirty="0"/>
              <a:t>：本地磁盘，绝对路径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练习：</a:t>
            </a:r>
            <a:r>
              <a:rPr kumimoji="1" lang="en-US" altLang="zh-CN" dirty="0" err="1"/>
              <a:t>fsutil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5BB93-696B-724A-96F2-3AC5819D2F17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5337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实例</a:t>
            </a:r>
            <a:r>
              <a:rPr kumimoji="1" lang="zh-CN" altLang="zh-CN" dirty="0"/>
              <a:t>：</a:t>
            </a:r>
            <a:r>
              <a:rPr kumimoji="1" lang="en-US" altLang="zh-CN" dirty="0"/>
              <a:t>windows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B0420-6FDD-AE47-A910-88EC43D030AA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44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073" y="1203137"/>
            <a:ext cx="7842754" cy="531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7397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通用图目录</a:t>
            </a:r>
          </a:p>
        </p:txBody>
      </p:sp>
      <p:sp>
        <p:nvSpPr>
          <p:cNvPr id="454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ea typeface="宋体" pitchFamily="2" charset="-122"/>
              </a:rPr>
              <a:t>General Graph Directory</a:t>
            </a:r>
            <a:endParaRPr lang="en-US" altLang="zh-CN" dirty="0"/>
          </a:p>
          <a:p>
            <a:r>
              <a:rPr lang="zh-CN" altLang="en-US" dirty="0"/>
              <a:t>无环图目录结构中，允许子目录对上层目录的引用</a:t>
            </a:r>
            <a:endParaRPr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1552-A42D-CC49-BB23-0CFD437A6B54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45</a:t>
            </a:fld>
            <a:endParaRPr lang="zh-CN" altLang="en-US"/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" t="10770" r="1062" b="11035"/>
          <a:stretch>
            <a:fillRect/>
          </a:stretch>
        </p:blipFill>
        <p:spPr bwMode="auto">
          <a:xfrm>
            <a:off x="2641034" y="2797792"/>
            <a:ext cx="5943409" cy="3544910"/>
          </a:xfrm>
          <a:prstGeom prst="rect">
            <a:avLst/>
          </a:prstGeom>
          <a:noFill/>
          <a:ln w="38100" cmpd="dbl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553905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通用图目录</a:t>
            </a:r>
          </a:p>
        </p:txBody>
      </p:sp>
      <p:sp>
        <p:nvSpPr>
          <p:cNvPr id="454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允许环存在</a:t>
            </a:r>
            <a:endParaRPr lang="en-US" altLang="zh-CN" dirty="0"/>
          </a:p>
          <a:p>
            <a:pPr lvl="1"/>
            <a:r>
              <a:rPr lang="zh-CN" altLang="en-US" dirty="0"/>
              <a:t>搜索子目录时要避免无穷地循环搜索</a:t>
            </a:r>
            <a:endParaRPr lang="en-US" altLang="zh-CN" dirty="0"/>
          </a:p>
          <a:p>
            <a:pPr lvl="2"/>
            <a:r>
              <a:rPr lang="zh-CN" altLang="en-US" dirty="0"/>
              <a:t>限制访问目录的次数来确定</a:t>
            </a:r>
            <a:endParaRPr lang="en-US" altLang="zh-CN" dirty="0"/>
          </a:p>
          <a:p>
            <a:pPr lvl="1"/>
            <a:r>
              <a:rPr lang="zh-CN" altLang="en-US" dirty="0"/>
              <a:t>释放孤立环（</a:t>
            </a:r>
            <a:r>
              <a:rPr lang="en-US" altLang="zh-CN" dirty="0"/>
              <a:t>orphan cycle</a:t>
            </a:r>
            <a:r>
              <a:rPr lang="zh-CN" altLang="en-US" dirty="0"/>
              <a:t>）</a:t>
            </a:r>
            <a:endParaRPr lang="en-US" altLang="zh-CN" dirty="0"/>
          </a:p>
          <a:p>
            <a:pPr lvl="2"/>
            <a:r>
              <a:rPr lang="zh-CN" altLang="en-US" dirty="0"/>
              <a:t>垃圾回收（</a:t>
            </a:r>
            <a:r>
              <a:rPr lang="en-US" altLang="zh-CN" dirty="0"/>
              <a:t>garbage collection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B33B-BC98-A442-A83D-515515137F63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7848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在通用图目录中，能否通过引用计数是否为</a:t>
            </a:r>
            <a:r>
              <a:rPr lang="en-US" altLang="zh-CN" dirty="0"/>
              <a:t>0</a:t>
            </a:r>
            <a:r>
              <a:rPr lang="zh-CN" altLang="en-US" dirty="0"/>
              <a:t>来删除文件？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如何避免？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A6E3C-7A21-B840-AF8A-2805DCE5ED81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47</a:t>
            </a:fld>
            <a:endParaRPr lang="zh-CN" altLang="en-US"/>
          </a:p>
        </p:txBody>
      </p:sp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1940237402"/>
              </p:ext>
            </p:extLst>
          </p:nvPr>
        </p:nvGraphicFramePr>
        <p:xfrm>
          <a:off x="1701420" y="2497549"/>
          <a:ext cx="6096000" cy="29752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任意多边形 7"/>
          <p:cNvSpPr/>
          <p:nvPr/>
        </p:nvSpPr>
        <p:spPr>
          <a:xfrm>
            <a:off x="5554637" y="3575722"/>
            <a:ext cx="2160895" cy="1610436"/>
          </a:xfrm>
          <a:custGeom>
            <a:avLst/>
            <a:gdLst>
              <a:gd name="connsiteX0" fmla="*/ 1160060 w 2353649"/>
              <a:gd name="connsiteY0" fmla="*/ 2429302 h 2429302"/>
              <a:gd name="connsiteX1" fmla="*/ 2320120 w 2353649"/>
              <a:gd name="connsiteY1" fmla="*/ 1037230 h 2429302"/>
              <a:gd name="connsiteX2" fmla="*/ 0 w 2353649"/>
              <a:gd name="connsiteY2" fmla="*/ 0 h 2429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3649" h="2429302">
                <a:moveTo>
                  <a:pt x="1160060" y="2429302"/>
                </a:moveTo>
                <a:cubicBezTo>
                  <a:pt x="1836761" y="1935708"/>
                  <a:pt x="2513463" y="1442114"/>
                  <a:pt x="2320120" y="1037230"/>
                </a:cubicBezTo>
                <a:cubicBezTo>
                  <a:pt x="2126777" y="632346"/>
                  <a:pt x="1063388" y="316173"/>
                  <a:pt x="0" y="0"/>
                </a:cubicBezTo>
              </a:path>
            </a:pathLst>
          </a:custGeom>
          <a:noFill/>
          <a:ln>
            <a:headEnd type="none" w="med" len="med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3647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Graphic spid="7" grpId="0">
        <p:bldAsOne/>
      </p:bldGraphic>
      <p:bldP spid="8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文件系统挂载</a:t>
            </a:r>
            <a:endParaRPr lang="en-US" altLang="zh-CN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文件系统必须挂载</a:t>
            </a:r>
            <a:r>
              <a:rPr lang="en-US" altLang="zh-CN" dirty="0"/>
              <a:t>(mount)</a:t>
            </a:r>
            <a:r>
              <a:rPr lang="zh-CN" altLang="en-US" dirty="0"/>
              <a:t>后才能使用</a:t>
            </a:r>
            <a:endParaRPr lang="en-US" altLang="zh-CN" dirty="0"/>
          </a:p>
          <a:p>
            <a:r>
              <a:rPr lang="zh-CN" altLang="en-US" dirty="0"/>
              <a:t>挂载点</a:t>
            </a:r>
            <a:r>
              <a:rPr lang="en-US" altLang="zh-CN" dirty="0"/>
              <a:t>(mount point)</a:t>
            </a:r>
            <a:r>
              <a:rPr lang="zh-CN" altLang="en-US" dirty="0"/>
              <a:t>：文件系统挂载的位置</a:t>
            </a:r>
            <a:endParaRPr lang="en-US" altLang="zh-CN" dirty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" t="11902" r="1038" b="12450"/>
          <a:stretch>
            <a:fillRect/>
          </a:stretch>
        </p:blipFill>
        <p:spPr bwMode="auto">
          <a:xfrm>
            <a:off x="532150" y="2993213"/>
            <a:ext cx="5175369" cy="2991708"/>
          </a:xfrm>
          <a:prstGeom prst="rect">
            <a:avLst/>
          </a:prstGeom>
          <a:noFill/>
          <a:ln w="38100" cmpd="dbl">
            <a:solidFill>
              <a:srgbClr val="CC66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2" t="613" r="19032" b="613"/>
          <a:stretch>
            <a:fillRect/>
          </a:stretch>
        </p:blipFill>
        <p:spPr bwMode="auto">
          <a:xfrm>
            <a:off x="6257611" y="2993214"/>
            <a:ext cx="2545307" cy="3044232"/>
          </a:xfrm>
          <a:prstGeom prst="rect">
            <a:avLst/>
          </a:prstGeom>
          <a:noFill/>
          <a:ln w="38100" cmpd="dbl">
            <a:solidFill>
              <a:srgbClr val="CC66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95EA9-89F4-7942-AD02-A3EA67D790EA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041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78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27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重点、难点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DDDD9-D334-134E-AE68-5E2C3D35902B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49</a:t>
            </a:fld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ADC4F31-FDCA-AA42-B6AF-4C70C3D31252}"/>
              </a:ext>
            </a:extLst>
          </p:cNvPr>
          <p:cNvSpPr/>
          <p:nvPr/>
        </p:nvSpPr>
        <p:spPr>
          <a:xfrm>
            <a:off x="0" y="2643949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目录就是文件</a:t>
            </a:r>
            <a:endParaRPr lang="en-US" altLang="zh-CN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9762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FCB</a:t>
            </a:r>
            <a:r>
              <a:rPr lang="zh-CN" altLang="en-US" dirty="0"/>
              <a:t>信息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存取控制信息</a:t>
            </a:r>
          </a:p>
          <a:p>
            <a:pPr lvl="1"/>
            <a:r>
              <a:rPr lang="zh-CN" altLang="en-US" dirty="0"/>
              <a:t>存取权限：</a:t>
            </a:r>
            <a:r>
              <a:rPr lang="en-US" altLang="zh-CN" dirty="0"/>
              <a:t>d</a:t>
            </a:r>
            <a:r>
              <a:rPr lang="zh-CN" altLang="en-US" dirty="0"/>
              <a:t> </a:t>
            </a:r>
            <a:r>
              <a:rPr lang="en-US" altLang="zh-CN" dirty="0" err="1"/>
              <a:t>rwx</a:t>
            </a:r>
            <a:r>
              <a:rPr lang="zh-CN" altLang="en-US" dirty="0"/>
              <a:t> </a:t>
            </a:r>
            <a:r>
              <a:rPr lang="en-US" altLang="zh-CN" dirty="0" err="1"/>
              <a:t>rwx</a:t>
            </a:r>
            <a:r>
              <a:rPr lang="zh-CN" altLang="en-US" dirty="0"/>
              <a:t> </a:t>
            </a:r>
            <a:r>
              <a:rPr lang="en-US" altLang="zh-CN" dirty="0" err="1"/>
              <a:t>rwx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2B392-9B3B-F742-B7FC-C13A00B3C8F1}" type="datetime5">
              <a:t>2020/12/14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87017"/>
            <a:ext cx="9144000" cy="2932573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3436883" y="4004441"/>
            <a:ext cx="630620" cy="2215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0" y="4072821"/>
            <a:ext cx="1308538" cy="2146769"/>
          </a:xfrm>
          <a:prstGeom prst="roundRect">
            <a:avLst>
              <a:gd name="adj" fmla="val 757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879624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文件系统布局</a:t>
            </a:r>
          </a:p>
        </p:txBody>
      </p:sp>
      <p:sp>
        <p:nvSpPr>
          <p:cNvPr id="15" name="日期占位符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C7B8-B750-584F-B819-ED460255F930}" type="datetime5">
              <a:t>2020/12/14</a:t>
            </a:fld>
            <a:endParaRPr lang="zh-CN" altLang="en-US"/>
          </a:p>
        </p:txBody>
      </p: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50</a:t>
            </a:fld>
            <a:endParaRPr lang="zh-CN" altLang="en-US"/>
          </a:p>
        </p:txBody>
      </p:sp>
      <p:sp>
        <p:nvSpPr>
          <p:cNvPr id="4" name="矩形 3"/>
          <p:cNvSpPr/>
          <p:nvPr/>
        </p:nvSpPr>
        <p:spPr bwMode="auto">
          <a:xfrm>
            <a:off x="765525" y="3218828"/>
            <a:ext cx="1027782" cy="547556"/>
          </a:xfrm>
          <a:prstGeom prst="rect">
            <a:avLst/>
          </a:prstGeom>
          <a:solidFill>
            <a:srgbClr val="FF000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400" dirty="0">
                <a:solidFill>
                  <a:schemeClr val="bg1"/>
                </a:solidFill>
                <a:latin typeface="Arial" pitchFamily="34" charset="0"/>
                <a:ea typeface="黑体" pitchFamily="49" charset="-122"/>
              </a:rPr>
              <a:t>MBR</a:t>
            </a:r>
            <a:endParaRPr lang="zh-CN" altLang="en-US" sz="2400" dirty="0">
              <a:solidFill>
                <a:schemeClr val="bg1"/>
              </a:solidFill>
              <a:latin typeface="Arial" pitchFamily="34" charset="0"/>
              <a:ea typeface="黑体" pitchFamily="49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1793307" y="3218828"/>
            <a:ext cx="342594" cy="547556"/>
          </a:xfrm>
          <a:prstGeom prst="rect">
            <a:avLst/>
          </a:prstGeom>
          <a:solidFill>
            <a:schemeClr val="accent2">
              <a:lumMod val="7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2135901" y="3218828"/>
            <a:ext cx="2055564" cy="547556"/>
          </a:xfrm>
          <a:prstGeom prst="rect">
            <a:avLst/>
          </a:prstGeom>
          <a:solidFill>
            <a:srgbClr val="00B05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400">
                <a:latin typeface="Arial" pitchFamily="34" charset="0"/>
                <a:ea typeface="黑体" pitchFamily="49" charset="-122"/>
              </a:rPr>
              <a:t>C:\</a:t>
            </a:r>
            <a:endParaRPr lang="zh-CN" altLang="en-US" sz="2400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4191465" y="3218828"/>
            <a:ext cx="2055564" cy="547556"/>
          </a:xfrm>
          <a:prstGeom prst="rect">
            <a:avLst/>
          </a:prstGeom>
          <a:solidFill>
            <a:srgbClr val="00B0F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400">
                <a:latin typeface="Arial" pitchFamily="34" charset="0"/>
                <a:ea typeface="黑体" pitchFamily="49" charset="-122"/>
              </a:rPr>
              <a:t>D:\</a:t>
            </a:r>
            <a:endParaRPr lang="zh-CN" altLang="en-US" sz="2400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6247029" y="3218828"/>
            <a:ext cx="2055564" cy="547556"/>
          </a:xfrm>
          <a:prstGeom prst="rect">
            <a:avLst/>
          </a:prstGeom>
          <a:solidFill>
            <a:srgbClr val="7030A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400">
                <a:latin typeface="Arial" pitchFamily="34" charset="0"/>
                <a:ea typeface="黑体" pitchFamily="49" charset="-122"/>
              </a:rPr>
              <a:t>E:\</a:t>
            </a:r>
            <a:endParaRPr lang="zh-CN" altLang="en-US" sz="2400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679876" y="5299543"/>
            <a:ext cx="942133" cy="547556"/>
          </a:xfrm>
          <a:prstGeom prst="rect">
            <a:avLst/>
          </a:prstGeom>
          <a:solidFill>
            <a:schemeClr val="accent5">
              <a:lumMod val="5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dirty="0">
                <a:solidFill>
                  <a:schemeClr val="bg1"/>
                </a:solidFill>
                <a:latin typeface="Arial" pitchFamily="34" charset="0"/>
                <a:ea typeface="黑体" pitchFamily="49" charset="-122"/>
              </a:rPr>
              <a:t>引导块</a:t>
            </a:r>
          </a:p>
        </p:txBody>
      </p:sp>
      <p:sp>
        <p:nvSpPr>
          <p:cNvPr id="10" name="矩形 9"/>
          <p:cNvSpPr/>
          <p:nvPr/>
        </p:nvSpPr>
        <p:spPr bwMode="auto">
          <a:xfrm>
            <a:off x="1622010" y="5299543"/>
            <a:ext cx="942133" cy="547556"/>
          </a:xfrm>
          <a:prstGeom prst="rect">
            <a:avLst/>
          </a:prstGeom>
          <a:solidFill>
            <a:srgbClr val="FE000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dirty="0">
                <a:solidFill>
                  <a:schemeClr val="bg1"/>
                </a:solidFill>
                <a:latin typeface="Arial" pitchFamily="34" charset="0"/>
                <a:ea typeface="黑体" pitchFamily="49" charset="-122"/>
              </a:rPr>
              <a:t>超级块</a:t>
            </a:r>
          </a:p>
        </p:txBody>
      </p:sp>
      <p:sp>
        <p:nvSpPr>
          <p:cNvPr id="11" name="矩形 10"/>
          <p:cNvSpPr/>
          <p:nvPr/>
        </p:nvSpPr>
        <p:spPr bwMode="auto">
          <a:xfrm>
            <a:off x="2564143" y="5299543"/>
            <a:ext cx="1541673" cy="547556"/>
          </a:xfrm>
          <a:prstGeom prst="rect">
            <a:avLst/>
          </a:prstGeom>
          <a:solidFill>
            <a:srgbClr val="0070C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700" dirty="0">
                <a:solidFill>
                  <a:schemeClr val="bg1"/>
                </a:solidFill>
                <a:latin typeface="Arial" pitchFamily="34" charset="0"/>
                <a:ea typeface="黑体" pitchFamily="49" charset="-122"/>
              </a:rPr>
              <a:t>空闲空间管理</a:t>
            </a:r>
          </a:p>
        </p:txBody>
      </p:sp>
      <p:sp>
        <p:nvSpPr>
          <p:cNvPr id="12" name="矩形 11"/>
          <p:cNvSpPr/>
          <p:nvPr/>
        </p:nvSpPr>
        <p:spPr bwMode="auto">
          <a:xfrm>
            <a:off x="4105816" y="5299543"/>
            <a:ext cx="1027782" cy="547556"/>
          </a:xfrm>
          <a:prstGeom prst="rect">
            <a:avLst/>
          </a:prstGeom>
          <a:solidFill>
            <a:srgbClr val="92D05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dirty="0" err="1">
                <a:solidFill>
                  <a:schemeClr val="tx1"/>
                </a:solidFill>
                <a:latin typeface="Arial" pitchFamily="34" charset="0"/>
                <a:ea typeface="黑体" pitchFamily="49" charset="-122"/>
              </a:rPr>
              <a:t>i</a:t>
            </a:r>
            <a:r>
              <a:rPr lang="zh-CN" altLang="en-US" dirty="0">
                <a:solidFill>
                  <a:schemeClr val="tx1"/>
                </a:solidFill>
                <a:latin typeface="Arial" pitchFamily="34" charset="0"/>
                <a:ea typeface="黑体" pitchFamily="49" charset="-122"/>
              </a:rPr>
              <a:t>节点表</a:t>
            </a:r>
          </a:p>
        </p:txBody>
      </p:sp>
      <p:sp>
        <p:nvSpPr>
          <p:cNvPr id="13" name="矩形 12"/>
          <p:cNvSpPr/>
          <p:nvPr/>
        </p:nvSpPr>
        <p:spPr bwMode="auto">
          <a:xfrm>
            <a:off x="5133598" y="5299543"/>
            <a:ext cx="342594" cy="547556"/>
          </a:xfrm>
          <a:prstGeom prst="rect">
            <a:avLst/>
          </a:prstGeom>
          <a:solidFill>
            <a:schemeClr val="accent2">
              <a:lumMod val="7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  <a:latin typeface="Arial" pitchFamily="34" charset="0"/>
              <a:ea typeface="黑体" pitchFamily="49" charset="-122"/>
            </a:endParaRPr>
          </a:p>
        </p:txBody>
      </p:sp>
      <p:sp>
        <p:nvSpPr>
          <p:cNvPr id="14" name="矩形 13"/>
          <p:cNvSpPr/>
          <p:nvPr/>
        </p:nvSpPr>
        <p:spPr bwMode="auto">
          <a:xfrm>
            <a:off x="5476192" y="5299543"/>
            <a:ext cx="2912049" cy="547556"/>
          </a:xfrm>
          <a:prstGeom prst="rect">
            <a:avLst/>
          </a:prstGeom>
          <a:solidFill>
            <a:schemeClr val="accent4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dirty="0">
                <a:solidFill>
                  <a:schemeClr val="bg1"/>
                </a:solidFill>
                <a:latin typeface="Arial" pitchFamily="34" charset="0"/>
                <a:ea typeface="黑体" pitchFamily="49" charset="-122"/>
              </a:rPr>
              <a:t>文件和目录</a:t>
            </a:r>
            <a:r>
              <a:rPr lang="en-US" altLang="zh-CN" dirty="0">
                <a:solidFill>
                  <a:schemeClr val="bg1"/>
                </a:solidFill>
                <a:latin typeface="Arial" pitchFamily="34" charset="0"/>
                <a:ea typeface="黑体" pitchFamily="49" charset="-122"/>
              </a:rPr>
              <a:t>(</a:t>
            </a:r>
            <a:r>
              <a:rPr lang="zh-CN" altLang="en-US" dirty="0">
                <a:solidFill>
                  <a:schemeClr val="bg1"/>
                </a:solidFill>
                <a:latin typeface="Arial" pitchFamily="34" charset="0"/>
                <a:ea typeface="黑体" pitchFamily="49" charset="-122"/>
              </a:rPr>
              <a:t>数据块</a:t>
            </a:r>
            <a:r>
              <a:rPr lang="en-US" altLang="zh-CN" dirty="0">
                <a:solidFill>
                  <a:schemeClr val="bg1"/>
                </a:solidFill>
                <a:latin typeface="Arial" pitchFamily="34" charset="0"/>
                <a:ea typeface="黑体" pitchFamily="49" charset="-122"/>
              </a:rPr>
              <a:t>)</a:t>
            </a:r>
            <a:endParaRPr lang="zh-CN" altLang="en-US" dirty="0">
              <a:solidFill>
                <a:schemeClr val="bg1"/>
              </a:solidFill>
              <a:latin typeface="Arial" pitchFamily="34" charset="0"/>
              <a:ea typeface="黑体" pitchFamily="49" charset="-122"/>
            </a:endParaRPr>
          </a:p>
        </p:txBody>
      </p:sp>
      <p:cxnSp>
        <p:nvCxnSpPr>
          <p:cNvPr id="16" name="直接连接符 15"/>
          <p:cNvCxnSpPr/>
          <p:nvPr/>
        </p:nvCxnSpPr>
        <p:spPr bwMode="auto">
          <a:xfrm rot="10800000" flipV="1">
            <a:off x="679817" y="3765648"/>
            <a:ext cx="3512413" cy="142465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 bwMode="auto">
          <a:xfrm>
            <a:off x="6246803" y="3765648"/>
            <a:ext cx="2141438" cy="142465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 bwMode="auto">
          <a:xfrm rot="10800000">
            <a:off x="764796" y="2123670"/>
            <a:ext cx="2741948" cy="24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 bwMode="auto">
          <a:xfrm>
            <a:off x="5304494" y="2123670"/>
            <a:ext cx="2913791" cy="24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 bwMode="auto">
          <a:xfrm rot="16200000" flipH="1">
            <a:off x="1714750" y="2970756"/>
            <a:ext cx="328395" cy="169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 bwMode="auto">
          <a:xfrm rot="10800000" flipV="1">
            <a:off x="3163056" y="2671801"/>
            <a:ext cx="1199130" cy="5481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 bwMode="auto">
          <a:xfrm rot="5400000">
            <a:off x="4744167" y="2999515"/>
            <a:ext cx="437057" cy="37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 bwMode="auto">
          <a:xfrm>
            <a:off x="5476337" y="2671801"/>
            <a:ext cx="1799640" cy="5481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575" name="TextBox 33"/>
          <p:cNvSpPr txBox="1">
            <a:spLocks noChangeArrowheads="1"/>
          </p:cNvSpPr>
          <p:nvPr/>
        </p:nvSpPr>
        <p:spPr bwMode="auto">
          <a:xfrm>
            <a:off x="3763282" y="1686613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ea typeface="黑体" pitchFamily="49" charset="-122"/>
              </a:rPr>
              <a:t>整个磁盘</a:t>
            </a:r>
          </a:p>
        </p:txBody>
      </p:sp>
      <p:sp>
        <p:nvSpPr>
          <p:cNvPr id="22576" name="TextBox 34"/>
          <p:cNvSpPr txBox="1">
            <a:spLocks noChangeArrowheads="1"/>
          </p:cNvSpPr>
          <p:nvPr/>
        </p:nvSpPr>
        <p:spPr bwMode="auto">
          <a:xfrm>
            <a:off x="4276878" y="2232246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ea typeface="黑体" pitchFamily="49" charset="-122"/>
              </a:rPr>
              <a:t>磁盘分区</a:t>
            </a:r>
          </a:p>
        </p:txBody>
      </p:sp>
      <p:sp>
        <p:nvSpPr>
          <p:cNvPr id="22577" name="TextBox 35"/>
          <p:cNvSpPr txBox="1">
            <a:spLocks noChangeArrowheads="1"/>
          </p:cNvSpPr>
          <p:nvPr/>
        </p:nvSpPr>
        <p:spPr bwMode="auto">
          <a:xfrm>
            <a:off x="1263278" y="2343304"/>
            <a:ext cx="110799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ea typeface="黑体" pitchFamily="49" charset="-122"/>
              </a:rPr>
              <a:t>分区表</a:t>
            </a:r>
          </a:p>
        </p:txBody>
      </p:sp>
      <p:cxnSp>
        <p:nvCxnSpPr>
          <p:cNvPr id="37" name="直接箭头连接符 36"/>
          <p:cNvCxnSpPr/>
          <p:nvPr/>
        </p:nvCxnSpPr>
        <p:spPr bwMode="auto">
          <a:xfrm rot="5400000">
            <a:off x="5086911" y="5079495"/>
            <a:ext cx="437055" cy="18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579" name="TextBox 37"/>
          <p:cNvSpPr txBox="1">
            <a:spLocks noChangeArrowheads="1"/>
          </p:cNvSpPr>
          <p:nvPr/>
        </p:nvSpPr>
        <p:spPr bwMode="auto">
          <a:xfrm>
            <a:off x="4775368" y="4313375"/>
            <a:ext cx="110799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ea typeface="黑体" pitchFamily="49" charset="-122"/>
              </a:rPr>
              <a:t>根目录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440256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2579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9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简化的文件系统结构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BD763-F94A-3041-B6C0-E5847170962D}" type="datetime5">
              <a:t>2020/12/14</a:t>
            </a:fld>
            <a:endParaRPr lang="zh-CN" altLang="en-US"/>
          </a:p>
        </p:txBody>
      </p:sp>
      <p:sp>
        <p:nvSpPr>
          <p:cNvPr id="32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680F-FF26-47C2-A531-CDFC5A6B6D83}" type="slidenum">
              <a:rPr lang="zh-CN" altLang="en-US" smtClean="0"/>
              <a:pPr/>
              <a:t>51</a:t>
            </a:fld>
            <a:endParaRPr lang="en-US" altLang="zh-CN"/>
          </a:p>
        </p:txBody>
      </p:sp>
      <p:sp>
        <p:nvSpPr>
          <p:cNvPr id="382980" name="Rectangle 4"/>
          <p:cNvSpPr>
            <a:spLocks noChangeArrowheads="1"/>
          </p:cNvSpPr>
          <p:nvPr/>
        </p:nvSpPr>
        <p:spPr bwMode="auto">
          <a:xfrm>
            <a:off x="323850" y="2133600"/>
            <a:ext cx="1079500" cy="503146"/>
          </a:xfrm>
          <a:prstGeom prst="rect">
            <a:avLst/>
          </a:prstGeom>
          <a:solidFill>
            <a:srgbClr val="CC020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zh-CN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超级块</a:t>
            </a:r>
          </a:p>
        </p:txBody>
      </p:sp>
      <p:sp>
        <p:nvSpPr>
          <p:cNvPr id="382981" name="Rectangle 5"/>
          <p:cNvSpPr>
            <a:spLocks noChangeArrowheads="1"/>
          </p:cNvSpPr>
          <p:nvPr/>
        </p:nvSpPr>
        <p:spPr bwMode="auto">
          <a:xfrm>
            <a:off x="1403350" y="2133600"/>
            <a:ext cx="2232025" cy="503146"/>
          </a:xfrm>
          <a:prstGeom prst="rect">
            <a:avLst/>
          </a:prstGeom>
          <a:solidFill>
            <a:srgbClr val="008BC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en-US" altLang="zh-CN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i</a:t>
            </a:r>
            <a:r>
              <a:rPr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节点表</a:t>
            </a:r>
          </a:p>
        </p:txBody>
      </p:sp>
      <p:sp>
        <p:nvSpPr>
          <p:cNvPr id="382982" name="Rectangle 6"/>
          <p:cNvSpPr>
            <a:spLocks noChangeArrowheads="1"/>
          </p:cNvSpPr>
          <p:nvPr/>
        </p:nvSpPr>
        <p:spPr bwMode="auto">
          <a:xfrm>
            <a:off x="3635375" y="2133600"/>
            <a:ext cx="5257800" cy="503146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用户数据</a:t>
            </a:r>
          </a:p>
        </p:txBody>
      </p:sp>
      <p:sp>
        <p:nvSpPr>
          <p:cNvPr id="382983" name="Rectangle 7"/>
          <p:cNvSpPr>
            <a:spLocks noChangeArrowheads="1"/>
          </p:cNvSpPr>
          <p:nvPr/>
        </p:nvSpPr>
        <p:spPr bwMode="auto">
          <a:xfrm>
            <a:off x="539750" y="3717636"/>
            <a:ext cx="431800" cy="431721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1</a:t>
            </a:r>
          </a:p>
        </p:txBody>
      </p:sp>
      <p:sp>
        <p:nvSpPr>
          <p:cNvPr id="382984" name="Rectangle 8"/>
          <p:cNvSpPr>
            <a:spLocks noChangeArrowheads="1"/>
          </p:cNvSpPr>
          <p:nvPr/>
        </p:nvSpPr>
        <p:spPr bwMode="auto">
          <a:xfrm>
            <a:off x="971550" y="3717636"/>
            <a:ext cx="431800" cy="431721"/>
          </a:xfrm>
          <a:prstGeom prst="rect">
            <a:avLst/>
          </a:prstGeom>
          <a:solidFill>
            <a:schemeClr val="accent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2</a:t>
            </a:r>
          </a:p>
        </p:txBody>
      </p:sp>
      <p:sp>
        <p:nvSpPr>
          <p:cNvPr id="382985" name="Rectangle 9"/>
          <p:cNvSpPr>
            <a:spLocks noChangeArrowheads="1"/>
          </p:cNvSpPr>
          <p:nvPr/>
        </p:nvSpPr>
        <p:spPr bwMode="auto">
          <a:xfrm>
            <a:off x="1403350" y="3717636"/>
            <a:ext cx="431800" cy="431721"/>
          </a:xfrm>
          <a:prstGeom prst="rect">
            <a:avLst/>
          </a:prstGeom>
          <a:solidFill>
            <a:schemeClr val="accent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3</a:t>
            </a:r>
          </a:p>
        </p:txBody>
      </p:sp>
      <p:sp>
        <p:nvSpPr>
          <p:cNvPr id="382986" name="Rectangle 10"/>
          <p:cNvSpPr>
            <a:spLocks noChangeArrowheads="1"/>
          </p:cNvSpPr>
          <p:nvPr/>
        </p:nvSpPr>
        <p:spPr bwMode="auto">
          <a:xfrm>
            <a:off x="1835150" y="3717636"/>
            <a:ext cx="431800" cy="431721"/>
          </a:xfrm>
          <a:prstGeom prst="rect">
            <a:avLst/>
          </a:prstGeom>
          <a:solidFill>
            <a:schemeClr val="accent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4</a:t>
            </a:r>
          </a:p>
        </p:txBody>
      </p:sp>
      <p:sp>
        <p:nvSpPr>
          <p:cNvPr id="382987" name="Rectangle 11"/>
          <p:cNvSpPr>
            <a:spLocks noChangeArrowheads="1"/>
          </p:cNvSpPr>
          <p:nvPr/>
        </p:nvSpPr>
        <p:spPr bwMode="auto">
          <a:xfrm>
            <a:off x="2268538" y="3717636"/>
            <a:ext cx="431800" cy="431721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382988" name="Rectangle 12"/>
          <p:cNvSpPr>
            <a:spLocks noChangeArrowheads="1"/>
          </p:cNvSpPr>
          <p:nvPr/>
        </p:nvSpPr>
        <p:spPr bwMode="auto">
          <a:xfrm>
            <a:off x="2700338" y="3717636"/>
            <a:ext cx="431800" cy="431721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382989" name="Rectangle 13"/>
          <p:cNvSpPr>
            <a:spLocks noChangeArrowheads="1"/>
          </p:cNvSpPr>
          <p:nvPr/>
        </p:nvSpPr>
        <p:spPr bwMode="auto">
          <a:xfrm>
            <a:off x="3132138" y="3717636"/>
            <a:ext cx="431800" cy="431721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382990" name="Rectangle 14"/>
          <p:cNvSpPr>
            <a:spLocks noChangeArrowheads="1"/>
          </p:cNvSpPr>
          <p:nvPr/>
        </p:nvSpPr>
        <p:spPr bwMode="auto">
          <a:xfrm>
            <a:off x="3563938" y="3717636"/>
            <a:ext cx="431800" cy="431721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382991" name="Rectangle 15"/>
          <p:cNvSpPr>
            <a:spLocks noChangeArrowheads="1"/>
          </p:cNvSpPr>
          <p:nvPr/>
        </p:nvSpPr>
        <p:spPr bwMode="auto">
          <a:xfrm>
            <a:off x="3995738" y="3717636"/>
            <a:ext cx="431800" cy="431721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382992" name="Rectangle 16"/>
          <p:cNvSpPr>
            <a:spLocks noChangeArrowheads="1"/>
          </p:cNvSpPr>
          <p:nvPr/>
        </p:nvSpPr>
        <p:spPr bwMode="auto">
          <a:xfrm>
            <a:off x="4427538" y="3717636"/>
            <a:ext cx="2520950" cy="431721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dist="71842" dir="2700000" algn="ctr" rotWithShape="0">
              <a:schemeClr val="bg2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……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21" name="Line 18"/>
          <p:cNvSpPr>
            <a:spLocks noChangeShapeType="1"/>
          </p:cNvSpPr>
          <p:nvPr/>
        </p:nvSpPr>
        <p:spPr bwMode="auto">
          <a:xfrm flipH="1">
            <a:off x="539750" y="2637490"/>
            <a:ext cx="863600" cy="1080890"/>
          </a:xfrm>
          <a:prstGeom prst="line">
            <a:avLst/>
          </a:prstGeom>
          <a:noFill/>
          <a:ln w="2857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22" name="Line 19"/>
          <p:cNvSpPr>
            <a:spLocks noChangeShapeType="1"/>
          </p:cNvSpPr>
          <p:nvPr/>
        </p:nvSpPr>
        <p:spPr bwMode="auto">
          <a:xfrm>
            <a:off x="3635375" y="2637490"/>
            <a:ext cx="3313113" cy="1080890"/>
          </a:xfrm>
          <a:prstGeom prst="line">
            <a:avLst/>
          </a:prstGeom>
          <a:noFill/>
          <a:ln w="2857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23" name="Freeform 21"/>
          <p:cNvSpPr>
            <a:spLocks/>
          </p:cNvSpPr>
          <p:nvPr/>
        </p:nvSpPr>
        <p:spPr bwMode="auto">
          <a:xfrm>
            <a:off x="755650" y="2637490"/>
            <a:ext cx="3960813" cy="3312507"/>
          </a:xfrm>
          <a:custGeom>
            <a:avLst/>
            <a:gdLst>
              <a:gd name="T0" fmla="*/ 0 w 2404"/>
              <a:gd name="T1" fmla="*/ 2147483647 h 2200"/>
              <a:gd name="T2" fmla="*/ 2147483647 w 2404"/>
              <a:gd name="T3" fmla="*/ 2147483647 h 2200"/>
              <a:gd name="T4" fmla="*/ 2147483647 w 2404"/>
              <a:gd name="T5" fmla="*/ 0 h 2200"/>
              <a:gd name="T6" fmla="*/ 0 60000 65536"/>
              <a:gd name="T7" fmla="*/ 0 60000 65536"/>
              <a:gd name="T8" fmla="*/ 0 60000 65536"/>
              <a:gd name="T9" fmla="*/ 0 w 2404"/>
              <a:gd name="T10" fmla="*/ 0 h 2200"/>
              <a:gd name="T11" fmla="*/ 2404 w 2404"/>
              <a:gd name="T12" fmla="*/ 2200 h 22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404" h="2200">
                <a:moveTo>
                  <a:pt x="0" y="953"/>
                </a:moveTo>
                <a:cubicBezTo>
                  <a:pt x="525" y="1576"/>
                  <a:pt x="1050" y="2200"/>
                  <a:pt x="1451" y="2041"/>
                </a:cubicBezTo>
                <a:cubicBezTo>
                  <a:pt x="1852" y="1882"/>
                  <a:pt x="2222" y="340"/>
                  <a:pt x="2404" y="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24" name="Freeform 22"/>
          <p:cNvSpPr>
            <a:spLocks/>
          </p:cNvSpPr>
          <p:nvPr/>
        </p:nvSpPr>
        <p:spPr bwMode="auto">
          <a:xfrm>
            <a:off x="1187450" y="2637490"/>
            <a:ext cx="4464050" cy="3312507"/>
          </a:xfrm>
          <a:custGeom>
            <a:avLst/>
            <a:gdLst>
              <a:gd name="T0" fmla="*/ 0 w 2858"/>
              <a:gd name="T1" fmla="*/ 2147483647 h 2246"/>
              <a:gd name="T2" fmla="*/ 2147483647 w 2858"/>
              <a:gd name="T3" fmla="*/ 2147483647 h 2246"/>
              <a:gd name="T4" fmla="*/ 2147483647 w 2858"/>
              <a:gd name="T5" fmla="*/ 0 h 2246"/>
              <a:gd name="T6" fmla="*/ 0 60000 65536"/>
              <a:gd name="T7" fmla="*/ 0 60000 65536"/>
              <a:gd name="T8" fmla="*/ 0 60000 65536"/>
              <a:gd name="T9" fmla="*/ 0 w 2858"/>
              <a:gd name="T10" fmla="*/ 0 h 2246"/>
              <a:gd name="T11" fmla="*/ 2858 w 2858"/>
              <a:gd name="T12" fmla="*/ 2246 h 224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58" h="2246">
                <a:moveTo>
                  <a:pt x="0" y="953"/>
                </a:moveTo>
                <a:cubicBezTo>
                  <a:pt x="646" y="1599"/>
                  <a:pt x="1293" y="2246"/>
                  <a:pt x="1769" y="2087"/>
                </a:cubicBezTo>
                <a:cubicBezTo>
                  <a:pt x="2245" y="1928"/>
                  <a:pt x="2551" y="964"/>
                  <a:pt x="2858" y="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25" name="Freeform 23"/>
          <p:cNvSpPr>
            <a:spLocks/>
          </p:cNvSpPr>
          <p:nvPr/>
        </p:nvSpPr>
        <p:spPr bwMode="auto">
          <a:xfrm>
            <a:off x="1619250" y="2631980"/>
            <a:ext cx="2305050" cy="3420438"/>
          </a:xfrm>
          <a:custGeom>
            <a:avLst/>
            <a:gdLst>
              <a:gd name="T0" fmla="*/ 0 w 1542"/>
              <a:gd name="T1" fmla="*/ 2147483647 h 2336"/>
              <a:gd name="T2" fmla="*/ 2147483647 w 1542"/>
              <a:gd name="T3" fmla="*/ 2147483647 h 2336"/>
              <a:gd name="T4" fmla="*/ 2147483647 w 1542"/>
              <a:gd name="T5" fmla="*/ 0 h 2336"/>
              <a:gd name="T6" fmla="*/ 0 60000 65536"/>
              <a:gd name="T7" fmla="*/ 0 60000 65536"/>
              <a:gd name="T8" fmla="*/ 0 60000 65536"/>
              <a:gd name="T9" fmla="*/ 0 w 1542"/>
              <a:gd name="T10" fmla="*/ 0 h 2336"/>
              <a:gd name="T11" fmla="*/ 1542 w 1542"/>
              <a:gd name="T12" fmla="*/ 2336 h 23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542" h="2336">
                <a:moveTo>
                  <a:pt x="0" y="953"/>
                </a:moveTo>
                <a:cubicBezTo>
                  <a:pt x="30" y="1644"/>
                  <a:pt x="61" y="2336"/>
                  <a:pt x="318" y="2177"/>
                </a:cubicBezTo>
                <a:cubicBezTo>
                  <a:pt x="575" y="2018"/>
                  <a:pt x="1058" y="1009"/>
                  <a:pt x="1542" y="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26" name="Line 24"/>
          <p:cNvSpPr>
            <a:spLocks noChangeShapeType="1"/>
          </p:cNvSpPr>
          <p:nvPr/>
        </p:nvSpPr>
        <p:spPr bwMode="auto">
          <a:xfrm>
            <a:off x="4067175" y="2134344"/>
            <a:ext cx="0" cy="50314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27" name="Line 25"/>
          <p:cNvSpPr>
            <a:spLocks noChangeShapeType="1"/>
          </p:cNvSpPr>
          <p:nvPr/>
        </p:nvSpPr>
        <p:spPr bwMode="auto">
          <a:xfrm>
            <a:off x="4500563" y="2134344"/>
            <a:ext cx="0" cy="50314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28" name="Line 26"/>
          <p:cNvSpPr>
            <a:spLocks noChangeShapeType="1"/>
          </p:cNvSpPr>
          <p:nvPr/>
        </p:nvSpPr>
        <p:spPr bwMode="auto">
          <a:xfrm>
            <a:off x="4932363" y="2134344"/>
            <a:ext cx="0" cy="50314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29" name="Line 27"/>
          <p:cNvSpPr>
            <a:spLocks noChangeShapeType="1"/>
          </p:cNvSpPr>
          <p:nvPr/>
        </p:nvSpPr>
        <p:spPr bwMode="auto">
          <a:xfrm>
            <a:off x="5364163" y="2134344"/>
            <a:ext cx="0" cy="50314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30" name="Line 28"/>
          <p:cNvSpPr>
            <a:spLocks noChangeShapeType="1"/>
          </p:cNvSpPr>
          <p:nvPr/>
        </p:nvSpPr>
        <p:spPr bwMode="auto">
          <a:xfrm>
            <a:off x="5795963" y="2134344"/>
            <a:ext cx="0" cy="50314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31" name="Line 29"/>
          <p:cNvSpPr>
            <a:spLocks noChangeShapeType="1"/>
          </p:cNvSpPr>
          <p:nvPr/>
        </p:nvSpPr>
        <p:spPr bwMode="auto">
          <a:xfrm>
            <a:off x="6227763" y="2134344"/>
            <a:ext cx="0" cy="50314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32" name="Line 30"/>
          <p:cNvSpPr>
            <a:spLocks noChangeShapeType="1"/>
          </p:cNvSpPr>
          <p:nvPr/>
        </p:nvSpPr>
        <p:spPr bwMode="auto">
          <a:xfrm>
            <a:off x="6659563" y="2134344"/>
            <a:ext cx="0" cy="50314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33" name="Line 31"/>
          <p:cNvSpPr>
            <a:spLocks noChangeShapeType="1"/>
          </p:cNvSpPr>
          <p:nvPr/>
        </p:nvSpPr>
        <p:spPr bwMode="auto">
          <a:xfrm>
            <a:off x="7019925" y="2134344"/>
            <a:ext cx="0" cy="50314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4634" name="Line 32"/>
          <p:cNvSpPr>
            <a:spLocks noChangeShapeType="1"/>
          </p:cNvSpPr>
          <p:nvPr/>
        </p:nvSpPr>
        <p:spPr bwMode="auto">
          <a:xfrm>
            <a:off x="7451725" y="2134344"/>
            <a:ext cx="0" cy="50314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33" name="矩形 32"/>
          <p:cNvSpPr/>
          <p:nvPr/>
        </p:nvSpPr>
        <p:spPr bwMode="auto">
          <a:xfrm>
            <a:off x="7019925" y="3529013"/>
            <a:ext cx="2089150" cy="26765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struct dinode</a:t>
            </a:r>
            <a:br>
              <a:rPr lang="en-US" altLang="zh-CN" sz="1400" dirty="0">
                <a:latin typeface="Arial" pitchFamily="34" charset="0"/>
                <a:ea typeface="黑体" pitchFamily="49" charset="-122"/>
              </a:rPr>
            </a:b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{</a:t>
            </a:r>
            <a:br>
              <a:rPr lang="en-US" altLang="zh-CN" sz="1400" dirty="0">
                <a:latin typeface="Arial" pitchFamily="34" charset="0"/>
                <a:ea typeface="黑体" pitchFamily="49" charset="-122"/>
              </a:rPr>
            </a:b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 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ushort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 	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di_mode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; </a:t>
            </a:r>
            <a:br>
              <a:rPr lang="en-US" altLang="zh-CN" sz="1400" dirty="0">
                <a:latin typeface="Arial" pitchFamily="34" charset="0"/>
                <a:ea typeface="黑体" pitchFamily="49" charset="-122"/>
              </a:rPr>
            </a:b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 short 	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di_nlink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;  </a:t>
            </a:r>
            <a:br>
              <a:rPr lang="en-US" altLang="zh-CN" sz="1400" dirty="0">
                <a:latin typeface="Arial" pitchFamily="34" charset="0"/>
                <a:ea typeface="黑体" pitchFamily="49" charset="-122"/>
              </a:rPr>
            </a:b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 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ushort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 	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di_uid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;;</a:t>
            </a:r>
            <a:br>
              <a:rPr lang="en-US" altLang="zh-CN" sz="1400" dirty="0">
                <a:latin typeface="Arial" pitchFamily="34" charset="0"/>
                <a:ea typeface="黑体" pitchFamily="49" charset="-122"/>
              </a:rPr>
            </a:b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 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ushort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 	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di_gid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; </a:t>
            </a:r>
            <a:br>
              <a:rPr lang="en-US" altLang="zh-CN" sz="1400" dirty="0">
                <a:latin typeface="Arial" pitchFamily="34" charset="0"/>
                <a:ea typeface="黑体" pitchFamily="49" charset="-122"/>
              </a:rPr>
            </a:b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 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off_t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	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di_size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; 	</a:t>
            </a:r>
            <a:br>
              <a:rPr lang="en-US" altLang="zh-CN" sz="1400" dirty="0">
                <a:latin typeface="Arial" pitchFamily="34" charset="0"/>
                <a:ea typeface="黑体" pitchFamily="49" charset="-122"/>
              </a:rPr>
            </a:b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 char 	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di_addr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[40]; </a:t>
            </a:r>
            <a:br>
              <a:rPr lang="en-US" altLang="zh-CN" sz="1400" dirty="0">
                <a:latin typeface="Arial" pitchFamily="34" charset="0"/>
                <a:ea typeface="黑体" pitchFamily="49" charset="-122"/>
              </a:rPr>
            </a:b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 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time_t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 	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di_atime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; </a:t>
            </a:r>
            <a:br>
              <a:rPr lang="en-US" altLang="zh-CN" sz="1400" dirty="0">
                <a:latin typeface="Arial" pitchFamily="34" charset="0"/>
                <a:ea typeface="黑体" pitchFamily="49" charset="-122"/>
              </a:rPr>
            </a:b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 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time_t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 	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di_mtime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; </a:t>
            </a:r>
          </a:p>
          <a:p>
            <a:pPr>
              <a:defRPr/>
            </a:pP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 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time_t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 	</a:t>
            </a:r>
            <a:r>
              <a:rPr lang="en-US" altLang="zh-CN" sz="1400" dirty="0" err="1">
                <a:latin typeface="Arial" pitchFamily="34" charset="0"/>
                <a:ea typeface="黑体" pitchFamily="49" charset="-122"/>
              </a:rPr>
              <a:t>di_ctime</a:t>
            </a: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;</a:t>
            </a:r>
          </a:p>
          <a:p>
            <a:pPr>
              <a:defRPr/>
            </a:pPr>
            <a:r>
              <a:rPr lang="en-US" altLang="zh-CN" sz="1400" dirty="0">
                <a:latin typeface="Arial" pitchFamily="34" charset="0"/>
                <a:ea typeface="黑体" pitchFamily="49" charset="-122"/>
              </a:rPr>
              <a:t>}; </a:t>
            </a:r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7838528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4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4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4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2983" grpId="0" animBg="1"/>
      <p:bldP spid="382984" grpId="0" animBg="1"/>
      <p:bldP spid="382985" grpId="0" animBg="1"/>
      <p:bldP spid="382986" grpId="0" animBg="1"/>
      <p:bldP spid="382987" grpId="0" animBg="1"/>
      <p:bldP spid="382988" grpId="0" animBg="1"/>
      <p:bldP spid="382989" grpId="0" animBg="1"/>
      <p:bldP spid="382990" grpId="0" animBg="1"/>
      <p:bldP spid="382991" grpId="0" animBg="1"/>
      <p:bldP spid="382992" grpId="0" animBg="1"/>
      <p:bldP spid="24621" grpId="0" animBg="1"/>
      <p:bldP spid="24622" grpId="0" animBg="1"/>
      <p:bldP spid="24623" grpId="0" animBg="1"/>
      <p:bldP spid="24624" grpId="0" animBg="1"/>
      <p:bldP spid="24625" grpId="0" animBg="1"/>
      <p:bldP spid="33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文件系统</a:t>
            </a:r>
            <a:r>
              <a:rPr lang="en-US" altLang="zh-CN" dirty="0"/>
              <a:t>(Linux)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68C55-58EE-C34F-A417-0A0B87353BC8}" type="datetime5">
              <a:t>2020/12/14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52</a:t>
            </a:fld>
            <a:endParaRPr lang="zh-CN" altLang="en-US"/>
          </a:p>
        </p:txBody>
      </p:sp>
      <p:sp>
        <p:nvSpPr>
          <p:cNvPr id="25604" name="Line 2"/>
          <p:cNvSpPr>
            <a:spLocks noChangeShapeType="1"/>
          </p:cNvSpPr>
          <p:nvPr/>
        </p:nvSpPr>
        <p:spPr bwMode="auto">
          <a:xfrm>
            <a:off x="2051050" y="2708170"/>
            <a:ext cx="2592388" cy="1081009"/>
          </a:xfrm>
          <a:prstGeom prst="line">
            <a:avLst/>
          </a:prstGeom>
          <a:noFill/>
          <a:ln w="2857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0084" name="Rectangle 4"/>
          <p:cNvSpPr>
            <a:spLocks noChangeArrowheads="1"/>
          </p:cNvSpPr>
          <p:nvPr/>
        </p:nvSpPr>
        <p:spPr bwMode="auto">
          <a:xfrm>
            <a:off x="611188" y="2132297"/>
            <a:ext cx="1439862" cy="576221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i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节点表</a:t>
            </a:r>
          </a:p>
        </p:txBody>
      </p:sp>
      <p:sp>
        <p:nvSpPr>
          <p:cNvPr id="430085" name="Rectangle 5"/>
          <p:cNvSpPr>
            <a:spLocks noChangeArrowheads="1"/>
          </p:cNvSpPr>
          <p:nvPr/>
        </p:nvSpPr>
        <p:spPr bwMode="auto">
          <a:xfrm>
            <a:off x="2051050" y="2132297"/>
            <a:ext cx="360363" cy="576221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0086" name="Rectangle 6"/>
          <p:cNvSpPr>
            <a:spLocks noChangeArrowheads="1"/>
          </p:cNvSpPr>
          <p:nvPr/>
        </p:nvSpPr>
        <p:spPr bwMode="auto">
          <a:xfrm>
            <a:off x="2411413" y="2132297"/>
            <a:ext cx="792162" cy="576221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数据块</a:t>
            </a:r>
          </a:p>
        </p:txBody>
      </p:sp>
      <p:sp>
        <p:nvSpPr>
          <p:cNvPr id="430087" name="Rectangle 7"/>
          <p:cNvSpPr>
            <a:spLocks noChangeArrowheads="1"/>
          </p:cNvSpPr>
          <p:nvPr/>
        </p:nvSpPr>
        <p:spPr bwMode="auto">
          <a:xfrm>
            <a:off x="3203575" y="2132297"/>
            <a:ext cx="360363" cy="576221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0088" name="Rectangle 8"/>
          <p:cNvSpPr>
            <a:spLocks noChangeArrowheads="1"/>
          </p:cNvSpPr>
          <p:nvPr/>
        </p:nvSpPr>
        <p:spPr bwMode="auto">
          <a:xfrm>
            <a:off x="3563938" y="2132297"/>
            <a:ext cx="792162" cy="576221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数据块</a:t>
            </a:r>
          </a:p>
        </p:txBody>
      </p:sp>
      <p:sp>
        <p:nvSpPr>
          <p:cNvPr id="430089" name="Rectangle 9"/>
          <p:cNvSpPr>
            <a:spLocks noChangeArrowheads="1"/>
          </p:cNvSpPr>
          <p:nvPr/>
        </p:nvSpPr>
        <p:spPr bwMode="auto">
          <a:xfrm>
            <a:off x="4356100" y="2132297"/>
            <a:ext cx="719138" cy="576221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0090" name="Rectangle 10"/>
          <p:cNvSpPr>
            <a:spLocks noChangeArrowheads="1"/>
          </p:cNvSpPr>
          <p:nvPr/>
        </p:nvSpPr>
        <p:spPr bwMode="auto">
          <a:xfrm>
            <a:off x="5075238" y="2132297"/>
            <a:ext cx="792162" cy="576221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目录块</a:t>
            </a:r>
          </a:p>
        </p:txBody>
      </p:sp>
      <p:sp>
        <p:nvSpPr>
          <p:cNvPr id="430091" name="Rectangle 11"/>
          <p:cNvSpPr>
            <a:spLocks noChangeArrowheads="1"/>
          </p:cNvSpPr>
          <p:nvPr/>
        </p:nvSpPr>
        <p:spPr bwMode="auto">
          <a:xfrm>
            <a:off x="5867400" y="2132297"/>
            <a:ext cx="288925" cy="576221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0092" name="Rectangle 12"/>
          <p:cNvSpPr>
            <a:spLocks noChangeArrowheads="1"/>
          </p:cNvSpPr>
          <p:nvPr/>
        </p:nvSpPr>
        <p:spPr bwMode="auto">
          <a:xfrm>
            <a:off x="6156325" y="2132297"/>
            <a:ext cx="792163" cy="576221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数据块</a:t>
            </a:r>
          </a:p>
        </p:txBody>
      </p:sp>
      <p:sp>
        <p:nvSpPr>
          <p:cNvPr id="430093" name="Rectangle 13"/>
          <p:cNvSpPr>
            <a:spLocks noChangeArrowheads="1"/>
          </p:cNvSpPr>
          <p:nvPr/>
        </p:nvSpPr>
        <p:spPr bwMode="auto">
          <a:xfrm>
            <a:off x="6948488" y="2132297"/>
            <a:ext cx="288925" cy="576221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0094" name="Rectangle 14"/>
          <p:cNvSpPr>
            <a:spLocks noChangeArrowheads="1"/>
          </p:cNvSpPr>
          <p:nvPr/>
        </p:nvSpPr>
        <p:spPr bwMode="auto">
          <a:xfrm>
            <a:off x="7235825" y="2132297"/>
            <a:ext cx="792163" cy="576221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目录块</a:t>
            </a:r>
          </a:p>
        </p:txBody>
      </p:sp>
      <p:sp>
        <p:nvSpPr>
          <p:cNvPr id="430095" name="Rectangle 15"/>
          <p:cNvSpPr>
            <a:spLocks noChangeArrowheads="1"/>
          </p:cNvSpPr>
          <p:nvPr/>
        </p:nvSpPr>
        <p:spPr bwMode="auto">
          <a:xfrm>
            <a:off x="8027988" y="2132297"/>
            <a:ext cx="720725" cy="576221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5641" name="Line 16"/>
          <p:cNvSpPr>
            <a:spLocks noChangeShapeType="1"/>
          </p:cNvSpPr>
          <p:nvPr/>
        </p:nvSpPr>
        <p:spPr bwMode="auto">
          <a:xfrm>
            <a:off x="5471319" y="1700181"/>
            <a:ext cx="327739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5642" name="Line 17"/>
          <p:cNvSpPr>
            <a:spLocks noChangeShapeType="1"/>
          </p:cNvSpPr>
          <p:nvPr/>
        </p:nvSpPr>
        <p:spPr bwMode="auto">
          <a:xfrm flipH="1">
            <a:off x="2051050" y="1700181"/>
            <a:ext cx="237648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5643" name="Text Box 18"/>
          <p:cNvSpPr txBox="1">
            <a:spLocks noChangeArrowheads="1"/>
          </p:cNvSpPr>
          <p:nvPr/>
        </p:nvSpPr>
        <p:spPr bwMode="auto">
          <a:xfrm>
            <a:off x="4570413" y="1500171"/>
            <a:ext cx="839974" cy="350736"/>
          </a:xfrm>
          <a:prstGeom prst="rect">
            <a:avLst/>
          </a:prstGeom>
          <a:noFill/>
          <a:ln w="28575"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3025" tIns="36512" rIns="73025" bIns="3651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dirty="0">
                <a:ea typeface="黑体" pitchFamily="49" charset="-122"/>
              </a:rPr>
              <a:t>数据块</a:t>
            </a:r>
          </a:p>
        </p:txBody>
      </p:sp>
      <p:sp>
        <p:nvSpPr>
          <p:cNvPr id="25644" name="Line 19"/>
          <p:cNvSpPr>
            <a:spLocks noChangeShapeType="1"/>
          </p:cNvSpPr>
          <p:nvPr/>
        </p:nvSpPr>
        <p:spPr bwMode="auto">
          <a:xfrm>
            <a:off x="2051050" y="1268413"/>
            <a:ext cx="0" cy="792104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5645" name="Line 20"/>
          <p:cNvSpPr>
            <a:spLocks noChangeShapeType="1"/>
          </p:cNvSpPr>
          <p:nvPr/>
        </p:nvSpPr>
        <p:spPr bwMode="auto">
          <a:xfrm>
            <a:off x="8748713" y="1268413"/>
            <a:ext cx="0" cy="792104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0101" name="Rectangle 21"/>
          <p:cNvSpPr>
            <a:spLocks noChangeArrowheads="1"/>
          </p:cNvSpPr>
          <p:nvPr/>
        </p:nvSpPr>
        <p:spPr bwMode="auto">
          <a:xfrm>
            <a:off x="323850" y="3789526"/>
            <a:ext cx="647700" cy="792105"/>
          </a:xfrm>
          <a:prstGeom prst="rect">
            <a:avLst/>
          </a:prstGeom>
          <a:solidFill>
            <a:srgbClr val="00A0E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i</a:t>
            </a:r>
          </a:p>
          <a:p>
            <a:pPr algn="ctr" eaLnBrk="1" hangingPunct="1"/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节点</a:t>
            </a:r>
          </a:p>
        </p:txBody>
      </p:sp>
      <p:sp>
        <p:nvSpPr>
          <p:cNvPr id="430102" name="Rectangle 22"/>
          <p:cNvSpPr>
            <a:spLocks noChangeArrowheads="1"/>
          </p:cNvSpPr>
          <p:nvPr/>
        </p:nvSpPr>
        <p:spPr bwMode="auto">
          <a:xfrm>
            <a:off x="971550" y="3789526"/>
            <a:ext cx="647700" cy="792105"/>
          </a:xfrm>
          <a:prstGeom prst="rect">
            <a:avLst/>
          </a:prstGeom>
          <a:solidFill>
            <a:srgbClr val="00A0E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i</a:t>
            </a:r>
          </a:p>
          <a:p>
            <a:pPr algn="ctr" eaLnBrk="1" hangingPunct="1"/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节点</a:t>
            </a:r>
          </a:p>
        </p:txBody>
      </p:sp>
      <p:sp>
        <p:nvSpPr>
          <p:cNvPr id="430103" name="Rectangle 23"/>
          <p:cNvSpPr>
            <a:spLocks noChangeArrowheads="1"/>
          </p:cNvSpPr>
          <p:nvPr/>
        </p:nvSpPr>
        <p:spPr bwMode="auto">
          <a:xfrm>
            <a:off x="1619250" y="3789526"/>
            <a:ext cx="865188" cy="792105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0104" name="Rectangle 24"/>
          <p:cNvSpPr>
            <a:spLocks noChangeArrowheads="1"/>
          </p:cNvSpPr>
          <p:nvPr/>
        </p:nvSpPr>
        <p:spPr bwMode="auto">
          <a:xfrm>
            <a:off x="2484438" y="3789526"/>
            <a:ext cx="647700" cy="792105"/>
          </a:xfrm>
          <a:prstGeom prst="rect">
            <a:avLst/>
          </a:prstGeom>
          <a:solidFill>
            <a:srgbClr val="00A0E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i</a:t>
            </a:r>
          </a:p>
          <a:p>
            <a:pPr algn="ctr" eaLnBrk="1" hangingPunct="1"/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节点</a:t>
            </a:r>
          </a:p>
        </p:txBody>
      </p:sp>
      <p:sp>
        <p:nvSpPr>
          <p:cNvPr id="430105" name="Rectangle 25"/>
          <p:cNvSpPr>
            <a:spLocks noChangeArrowheads="1"/>
          </p:cNvSpPr>
          <p:nvPr/>
        </p:nvSpPr>
        <p:spPr bwMode="auto">
          <a:xfrm>
            <a:off x="3132138" y="3789526"/>
            <a:ext cx="865187" cy="792105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0106" name="Rectangle 26"/>
          <p:cNvSpPr>
            <a:spLocks noChangeArrowheads="1"/>
          </p:cNvSpPr>
          <p:nvPr/>
        </p:nvSpPr>
        <p:spPr bwMode="auto">
          <a:xfrm>
            <a:off x="3995738" y="3789526"/>
            <a:ext cx="647700" cy="792105"/>
          </a:xfrm>
          <a:prstGeom prst="rect">
            <a:avLst/>
          </a:prstGeom>
          <a:solidFill>
            <a:srgbClr val="00A0E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i</a:t>
            </a:r>
          </a:p>
          <a:p>
            <a:pPr algn="ctr" eaLnBrk="1" hangingPunct="1"/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节点</a:t>
            </a:r>
          </a:p>
        </p:txBody>
      </p:sp>
      <p:sp>
        <p:nvSpPr>
          <p:cNvPr id="25664" name="Line 27"/>
          <p:cNvSpPr>
            <a:spLocks noChangeShapeType="1"/>
          </p:cNvSpPr>
          <p:nvPr/>
        </p:nvSpPr>
        <p:spPr bwMode="auto">
          <a:xfrm flipH="1">
            <a:off x="323850" y="2708170"/>
            <a:ext cx="287338" cy="1081009"/>
          </a:xfrm>
          <a:prstGeom prst="line">
            <a:avLst/>
          </a:prstGeom>
          <a:noFill/>
          <a:ln w="2857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grpSp>
        <p:nvGrpSpPr>
          <p:cNvPr id="9" name="组 8"/>
          <p:cNvGrpSpPr/>
          <p:nvPr/>
        </p:nvGrpSpPr>
        <p:grpSpPr>
          <a:xfrm>
            <a:off x="2384605" y="2651698"/>
            <a:ext cx="4059058" cy="1137481"/>
            <a:chOff x="2384605" y="2651698"/>
            <a:chExt cx="4059058" cy="1137481"/>
          </a:xfrm>
        </p:grpSpPr>
        <p:grpSp>
          <p:nvGrpSpPr>
            <p:cNvPr id="7" name="组 6"/>
            <p:cNvGrpSpPr/>
            <p:nvPr/>
          </p:nvGrpSpPr>
          <p:grpSpPr>
            <a:xfrm>
              <a:off x="2384605" y="2651698"/>
              <a:ext cx="1466670" cy="1137481"/>
              <a:chOff x="2384605" y="2651698"/>
              <a:chExt cx="1466670" cy="1137481"/>
            </a:xfrm>
          </p:grpSpPr>
          <p:sp>
            <p:nvSpPr>
              <p:cNvPr id="25666" name="Line 29"/>
              <p:cNvSpPr>
                <a:spLocks noChangeShapeType="1"/>
              </p:cNvSpPr>
              <p:nvPr/>
            </p:nvSpPr>
            <p:spPr bwMode="auto">
              <a:xfrm flipV="1">
                <a:off x="2700338" y="2708170"/>
                <a:ext cx="1150937" cy="108100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73025" tIns="36512" rIns="73025" bIns="36512"/>
              <a:lstStyle/>
              <a:p>
                <a:endParaRPr lang="zh-CN" altLang="en-US">
                  <a:latin typeface="Arial" pitchFamily="34" charset="0"/>
                  <a:ea typeface="黑体" pitchFamily="49" charset="-122"/>
                </a:endParaRPr>
              </a:p>
            </p:txBody>
          </p:sp>
          <p:grpSp>
            <p:nvGrpSpPr>
              <p:cNvPr id="6" name="组 5"/>
              <p:cNvGrpSpPr/>
              <p:nvPr/>
            </p:nvGrpSpPr>
            <p:grpSpPr>
              <a:xfrm>
                <a:off x="2384605" y="2651698"/>
                <a:ext cx="387170" cy="1137481"/>
                <a:chOff x="2384605" y="2651698"/>
                <a:chExt cx="387170" cy="1137481"/>
              </a:xfrm>
            </p:grpSpPr>
            <p:sp>
              <p:nvSpPr>
                <p:cNvPr id="25665" name="Line 28"/>
                <p:cNvSpPr>
                  <a:spLocks noChangeShapeType="1"/>
                </p:cNvSpPr>
                <p:nvPr/>
              </p:nvSpPr>
              <p:spPr bwMode="auto">
                <a:xfrm flipV="1">
                  <a:off x="2627313" y="2708170"/>
                  <a:ext cx="144462" cy="1081009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 lIns="73025" tIns="36512" rIns="73025" bIns="36512"/>
                <a:lstStyle/>
                <a:p>
                  <a:endParaRPr lang="zh-CN" altLang="en-US">
                    <a:latin typeface="Arial" pitchFamily="34" charset="0"/>
                    <a:ea typeface="黑体" pitchFamily="49" charset="-122"/>
                  </a:endParaRPr>
                </a:p>
              </p:txBody>
            </p:sp>
            <p:sp>
              <p:nvSpPr>
                <p:cNvPr id="25690" name="Text Box 39"/>
                <p:cNvSpPr txBox="1">
                  <a:spLocks noChangeArrowheads="1"/>
                </p:cNvSpPr>
                <p:nvPr/>
              </p:nvSpPr>
              <p:spPr bwMode="auto">
                <a:xfrm rot="16697161">
                  <a:off x="2012868" y="3023435"/>
                  <a:ext cx="1001877" cy="25840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73025" tIns="36512" rIns="73025" bIns="36512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9pPr>
                </a:lstStyle>
                <a:p>
                  <a:pPr eaLnBrk="1" hangingPunct="1"/>
                  <a:r>
                    <a:rPr lang="zh-CN" altLang="en-US" sz="1200" dirty="0">
                      <a:ea typeface="黑体" pitchFamily="49" charset="-122"/>
                    </a:rPr>
                    <a:t>第</a:t>
                  </a:r>
                  <a:r>
                    <a:rPr lang="en-US" altLang="zh-CN" sz="1200" dirty="0">
                      <a:ea typeface="黑体" pitchFamily="49" charset="-122"/>
                    </a:rPr>
                    <a:t>1</a:t>
                  </a:r>
                  <a:r>
                    <a:rPr lang="zh-CN" altLang="en-US" sz="1200" dirty="0">
                      <a:ea typeface="黑体" pitchFamily="49" charset="-122"/>
                    </a:rPr>
                    <a:t>个数据块</a:t>
                  </a:r>
                </a:p>
              </p:txBody>
            </p:sp>
          </p:grpSp>
          <p:sp>
            <p:nvSpPr>
              <p:cNvPr id="25691" name="Text Box 40"/>
              <p:cNvSpPr txBox="1">
                <a:spLocks noChangeArrowheads="1"/>
              </p:cNvSpPr>
              <p:nvPr/>
            </p:nvSpPr>
            <p:spPr bwMode="auto">
              <a:xfrm rot="18990368">
                <a:off x="2715336" y="3052802"/>
                <a:ext cx="1001877" cy="2584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73025" tIns="36512" rIns="73025" bIns="36512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eaLnBrk="1" hangingPunct="1"/>
                <a:r>
                  <a:rPr lang="zh-CN" altLang="en-US" sz="1200">
                    <a:ea typeface="黑体" pitchFamily="49" charset="-122"/>
                  </a:rPr>
                  <a:t>第</a:t>
                </a:r>
                <a:r>
                  <a:rPr lang="en-US" altLang="zh-CN" sz="1200">
                    <a:ea typeface="黑体" pitchFamily="49" charset="-122"/>
                  </a:rPr>
                  <a:t>2</a:t>
                </a:r>
                <a:r>
                  <a:rPr lang="zh-CN" altLang="en-US" sz="1200">
                    <a:ea typeface="黑体" pitchFamily="49" charset="-122"/>
                  </a:rPr>
                  <a:t>个数据块</a:t>
                </a:r>
              </a:p>
            </p:txBody>
          </p:sp>
        </p:grpSp>
        <p:grpSp>
          <p:nvGrpSpPr>
            <p:cNvPr id="8" name="组 7"/>
            <p:cNvGrpSpPr/>
            <p:nvPr/>
          </p:nvGrpSpPr>
          <p:grpSpPr>
            <a:xfrm>
              <a:off x="2843213" y="2708170"/>
              <a:ext cx="3600450" cy="1081009"/>
              <a:chOff x="2843213" y="2708170"/>
              <a:chExt cx="3600450" cy="1081009"/>
            </a:xfrm>
          </p:grpSpPr>
          <p:sp>
            <p:nvSpPr>
              <p:cNvPr id="25667" name="Line 30"/>
              <p:cNvSpPr>
                <a:spLocks noChangeShapeType="1"/>
              </p:cNvSpPr>
              <p:nvPr/>
            </p:nvSpPr>
            <p:spPr bwMode="auto">
              <a:xfrm flipV="1">
                <a:off x="2843213" y="2708170"/>
                <a:ext cx="3600450" cy="108100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73025" tIns="36512" rIns="73025" bIns="36512"/>
              <a:lstStyle/>
              <a:p>
                <a:endParaRPr lang="zh-CN" altLang="en-US">
                  <a:latin typeface="Arial" pitchFamily="34" charset="0"/>
                  <a:ea typeface="黑体" pitchFamily="49" charset="-122"/>
                </a:endParaRPr>
              </a:p>
            </p:txBody>
          </p:sp>
          <p:sp>
            <p:nvSpPr>
              <p:cNvPr id="25692" name="Text Box 41"/>
              <p:cNvSpPr txBox="1">
                <a:spLocks noChangeArrowheads="1"/>
              </p:cNvSpPr>
              <p:nvPr/>
            </p:nvSpPr>
            <p:spPr bwMode="auto">
              <a:xfrm rot="20570354">
                <a:off x="3842461" y="3041691"/>
                <a:ext cx="1001877" cy="2584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73025" tIns="36512" rIns="73025" bIns="36512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eaLnBrk="1" hangingPunct="1"/>
                <a:r>
                  <a:rPr lang="zh-CN" altLang="en-US" sz="1200">
                    <a:ea typeface="黑体" pitchFamily="49" charset="-122"/>
                  </a:rPr>
                  <a:t>第</a:t>
                </a:r>
                <a:r>
                  <a:rPr lang="en-US" altLang="zh-CN" sz="1200" dirty="0">
                    <a:ea typeface="黑体" pitchFamily="49" charset="-122"/>
                  </a:rPr>
                  <a:t>3</a:t>
                </a:r>
                <a:r>
                  <a:rPr lang="zh-CN" altLang="en-US" sz="1200" dirty="0">
                    <a:ea typeface="黑体" pitchFamily="49" charset="-122"/>
                  </a:rPr>
                  <a:t>个数据块</a:t>
                </a:r>
              </a:p>
            </p:txBody>
          </p:sp>
        </p:grpSp>
      </p:grpSp>
      <p:grpSp>
        <p:nvGrpSpPr>
          <p:cNvPr id="3" name="组 2"/>
          <p:cNvGrpSpPr/>
          <p:nvPr/>
        </p:nvGrpSpPr>
        <p:grpSpPr>
          <a:xfrm>
            <a:off x="5076825" y="2708170"/>
            <a:ext cx="1800225" cy="2665565"/>
            <a:chOff x="5076825" y="2708170"/>
            <a:chExt cx="1800225" cy="2665565"/>
          </a:xfrm>
        </p:grpSpPr>
        <p:sp>
          <p:nvSpPr>
            <p:cNvPr id="430111" name="Rectangle 31"/>
            <p:cNvSpPr>
              <a:spLocks noChangeArrowheads="1"/>
            </p:cNvSpPr>
            <p:nvPr/>
          </p:nvSpPr>
          <p:spPr bwMode="auto">
            <a:xfrm>
              <a:off x="5076825" y="4148275"/>
              <a:ext cx="1800225" cy="360337"/>
            </a:xfrm>
            <a:prstGeom prst="rect">
              <a:avLst/>
            </a:prstGeom>
            <a:solidFill>
              <a:srgbClr val="757456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lIns="73025" tIns="36512" rIns="73025" bIns="36512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0112" name="Rectangle 32"/>
            <p:cNvSpPr>
              <a:spLocks noChangeArrowheads="1"/>
            </p:cNvSpPr>
            <p:nvPr/>
          </p:nvSpPr>
          <p:spPr bwMode="auto">
            <a:xfrm>
              <a:off x="5076825" y="4508611"/>
              <a:ext cx="1800225" cy="360336"/>
            </a:xfrm>
            <a:prstGeom prst="rect">
              <a:avLst/>
            </a:prstGeom>
            <a:solidFill>
              <a:srgbClr val="FF0000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lIns="73025" tIns="36512" rIns="73025" bIns="36512" anchor="ctr"/>
            <a:lstStyle/>
            <a:p>
              <a:pPr algn="ctr">
                <a:defRPr/>
              </a:pPr>
              <a:r>
                <a:rPr lang="en-US" altLang="zh-CN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rPr>
                <a:t>i</a:t>
              </a:r>
              <a:r>
                <a:rPr lang="zh-CN" alt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rPr>
                <a:t>节点号  文件名</a:t>
              </a:r>
            </a:p>
          </p:txBody>
        </p:sp>
        <p:sp>
          <p:nvSpPr>
            <p:cNvPr id="430113" name="Rectangle 33"/>
            <p:cNvSpPr>
              <a:spLocks noChangeArrowheads="1"/>
            </p:cNvSpPr>
            <p:nvPr/>
          </p:nvSpPr>
          <p:spPr bwMode="auto">
            <a:xfrm>
              <a:off x="5076825" y="4868947"/>
              <a:ext cx="1800225" cy="504788"/>
            </a:xfrm>
            <a:prstGeom prst="rect">
              <a:avLst/>
            </a:prstGeom>
            <a:solidFill>
              <a:srgbClr val="757456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lIns="73025" tIns="36512" rIns="73025" bIns="36512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0114" name="Line 34"/>
            <p:cNvSpPr>
              <a:spLocks noChangeShapeType="1"/>
            </p:cNvSpPr>
            <p:nvPr/>
          </p:nvSpPr>
          <p:spPr bwMode="auto">
            <a:xfrm>
              <a:off x="6013450" y="4508500"/>
              <a:ext cx="0" cy="360363"/>
            </a:xfrm>
            <a:prstGeom prst="line">
              <a:avLst/>
            </a:prstGeom>
            <a:ln w="3175">
              <a:headEnd/>
              <a:tailEnd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lIns="73025" tIns="36512" rIns="73025" bIns="36512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25693" name="Line 42"/>
            <p:cNvSpPr>
              <a:spLocks noChangeShapeType="1"/>
            </p:cNvSpPr>
            <p:nvPr/>
          </p:nvSpPr>
          <p:spPr bwMode="auto">
            <a:xfrm>
              <a:off x="5076825" y="2708170"/>
              <a:ext cx="0" cy="143975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73025" tIns="36512" rIns="73025" bIns="36512"/>
            <a:lstStyle/>
            <a:p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25694" name="Line 43"/>
            <p:cNvSpPr>
              <a:spLocks noChangeShapeType="1"/>
            </p:cNvSpPr>
            <p:nvPr/>
          </p:nvSpPr>
          <p:spPr bwMode="auto">
            <a:xfrm>
              <a:off x="5867400" y="2708170"/>
              <a:ext cx="1009650" cy="143975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73025" tIns="36512" rIns="73025" bIns="36512"/>
            <a:lstStyle/>
            <a:p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</p:grpSp>
      <p:grpSp>
        <p:nvGrpSpPr>
          <p:cNvPr id="5" name="组 4"/>
          <p:cNvGrpSpPr/>
          <p:nvPr/>
        </p:nvGrpSpPr>
        <p:grpSpPr>
          <a:xfrm>
            <a:off x="7164388" y="2708170"/>
            <a:ext cx="1800225" cy="3313218"/>
            <a:chOff x="7164388" y="2708170"/>
            <a:chExt cx="1800225" cy="3313218"/>
          </a:xfrm>
        </p:grpSpPr>
        <p:sp>
          <p:nvSpPr>
            <p:cNvPr id="430115" name="Rectangle 35"/>
            <p:cNvSpPr>
              <a:spLocks noChangeArrowheads="1"/>
            </p:cNvSpPr>
            <p:nvPr/>
          </p:nvSpPr>
          <p:spPr bwMode="auto">
            <a:xfrm>
              <a:off x="7164388" y="4724496"/>
              <a:ext cx="1800225" cy="649240"/>
            </a:xfrm>
            <a:prstGeom prst="rect">
              <a:avLst/>
            </a:prstGeom>
            <a:solidFill>
              <a:srgbClr val="75745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lIns="73025" tIns="36512" rIns="73025" bIns="36512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0116" name="Rectangle 36"/>
            <p:cNvSpPr>
              <a:spLocks noChangeArrowheads="1"/>
            </p:cNvSpPr>
            <p:nvPr/>
          </p:nvSpPr>
          <p:spPr bwMode="auto">
            <a:xfrm>
              <a:off x="7164388" y="5373735"/>
              <a:ext cx="1800225" cy="3603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lIns="73025" tIns="36512" rIns="73025" bIns="36512" anchor="ctr"/>
            <a:lstStyle/>
            <a:p>
              <a:pPr algn="ctr">
                <a:defRPr/>
              </a:pPr>
              <a:r>
                <a:rPr lang="en-US" altLang="zh-CN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rPr>
                <a:t>i</a:t>
              </a:r>
              <a:r>
                <a:rPr lang="zh-CN" altLang="en-US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rPr>
                <a:t>节点号  文件名</a:t>
              </a:r>
            </a:p>
          </p:txBody>
        </p:sp>
        <p:sp>
          <p:nvSpPr>
            <p:cNvPr id="430117" name="Rectangle 37"/>
            <p:cNvSpPr>
              <a:spLocks noChangeArrowheads="1"/>
            </p:cNvSpPr>
            <p:nvPr/>
          </p:nvSpPr>
          <p:spPr bwMode="auto">
            <a:xfrm>
              <a:off x="7164388" y="5734072"/>
              <a:ext cx="1800225" cy="287316"/>
            </a:xfrm>
            <a:prstGeom prst="rect">
              <a:avLst/>
            </a:prstGeom>
            <a:solidFill>
              <a:srgbClr val="75745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lIns="73025" tIns="36512" rIns="73025" bIns="36512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0118" name="Line 38"/>
            <p:cNvSpPr>
              <a:spLocks noChangeShapeType="1"/>
            </p:cNvSpPr>
            <p:nvPr/>
          </p:nvSpPr>
          <p:spPr bwMode="auto">
            <a:xfrm>
              <a:off x="8091760" y="5373735"/>
              <a:ext cx="0" cy="3603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73025" tIns="36512" rIns="73025" bIns="36512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25695" name="Line 44"/>
            <p:cNvSpPr>
              <a:spLocks noChangeShapeType="1"/>
            </p:cNvSpPr>
            <p:nvPr/>
          </p:nvSpPr>
          <p:spPr bwMode="auto">
            <a:xfrm flipH="1">
              <a:off x="7164388" y="2708170"/>
              <a:ext cx="71437" cy="201597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73025" tIns="36512" rIns="73025" bIns="36512"/>
            <a:lstStyle/>
            <a:p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25696" name="Line 45"/>
            <p:cNvSpPr>
              <a:spLocks noChangeShapeType="1"/>
            </p:cNvSpPr>
            <p:nvPr/>
          </p:nvSpPr>
          <p:spPr bwMode="auto">
            <a:xfrm>
              <a:off x="8027988" y="2708170"/>
              <a:ext cx="936625" cy="201597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73025" tIns="36512" rIns="73025" bIns="36512"/>
            <a:lstStyle/>
            <a:p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</p:grpSp>
      <p:sp>
        <p:nvSpPr>
          <p:cNvPr id="25697" name="Freeform 46"/>
          <p:cNvSpPr>
            <a:spLocks/>
          </p:cNvSpPr>
          <p:nvPr/>
        </p:nvSpPr>
        <p:spPr bwMode="auto">
          <a:xfrm>
            <a:off x="2843213" y="4581283"/>
            <a:ext cx="2233612" cy="742896"/>
          </a:xfrm>
          <a:custGeom>
            <a:avLst/>
            <a:gdLst>
              <a:gd name="T0" fmla="*/ 2147483647 w 1407"/>
              <a:gd name="T1" fmla="*/ 2147483647 h 468"/>
              <a:gd name="T2" fmla="*/ 2147483647 w 1407"/>
              <a:gd name="T3" fmla="*/ 2147483647 h 468"/>
              <a:gd name="T4" fmla="*/ 0 w 1407"/>
              <a:gd name="T5" fmla="*/ 0 h 468"/>
              <a:gd name="T6" fmla="*/ 0 60000 65536"/>
              <a:gd name="T7" fmla="*/ 0 60000 65536"/>
              <a:gd name="T8" fmla="*/ 0 60000 65536"/>
              <a:gd name="T9" fmla="*/ 0 w 1407"/>
              <a:gd name="T10" fmla="*/ 0 h 468"/>
              <a:gd name="T11" fmla="*/ 1407 w 1407"/>
              <a:gd name="T12" fmla="*/ 468 h 46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07" h="468">
                <a:moveTo>
                  <a:pt x="1407" y="90"/>
                </a:moveTo>
                <a:cubicBezTo>
                  <a:pt x="1047" y="279"/>
                  <a:pt x="688" y="468"/>
                  <a:pt x="454" y="453"/>
                </a:cubicBezTo>
                <a:cubicBezTo>
                  <a:pt x="220" y="438"/>
                  <a:pt x="110" y="219"/>
                  <a:pt x="0" y="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5698" name="Freeform 47"/>
          <p:cNvSpPr>
            <a:spLocks/>
          </p:cNvSpPr>
          <p:nvPr/>
        </p:nvSpPr>
        <p:spPr bwMode="auto">
          <a:xfrm>
            <a:off x="2411413" y="4581283"/>
            <a:ext cx="4752975" cy="1379437"/>
          </a:xfrm>
          <a:custGeom>
            <a:avLst/>
            <a:gdLst>
              <a:gd name="T0" fmla="*/ 2147483647 w 2971"/>
              <a:gd name="T1" fmla="*/ 2147483647 h 824"/>
              <a:gd name="T2" fmla="*/ 2147483647 w 2971"/>
              <a:gd name="T3" fmla="*/ 2147483647 h 824"/>
              <a:gd name="T4" fmla="*/ 2147483647 w 2971"/>
              <a:gd name="T5" fmla="*/ 0 h 824"/>
              <a:gd name="T6" fmla="*/ 0 60000 65536"/>
              <a:gd name="T7" fmla="*/ 0 60000 65536"/>
              <a:gd name="T8" fmla="*/ 0 60000 65536"/>
              <a:gd name="T9" fmla="*/ 0 w 2971"/>
              <a:gd name="T10" fmla="*/ 0 h 824"/>
              <a:gd name="T11" fmla="*/ 2971 w 2971"/>
              <a:gd name="T12" fmla="*/ 824 h 82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971" h="824">
                <a:moveTo>
                  <a:pt x="2971" y="590"/>
                </a:moveTo>
                <a:cubicBezTo>
                  <a:pt x="1961" y="707"/>
                  <a:pt x="952" y="824"/>
                  <a:pt x="476" y="726"/>
                </a:cubicBezTo>
                <a:cubicBezTo>
                  <a:pt x="0" y="628"/>
                  <a:pt x="56" y="314"/>
                  <a:pt x="113" y="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2583017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5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25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97" grpId="0" animBg="1"/>
      <p:bldP spid="2569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文件系统</a:t>
            </a:r>
            <a:r>
              <a:rPr lang="en-US" altLang="zh-CN" dirty="0"/>
              <a:t>(Linux)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B287D-4B40-8D4F-87AB-37F1381CF241}" type="datetime5">
              <a:t>2020/12/14</a:t>
            </a:fld>
            <a:endParaRPr lang="zh-CN" altLang="en-US"/>
          </a:p>
        </p:txBody>
      </p:sp>
      <p:sp>
        <p:nvSpPr>
          <p:cNvPr id="4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520FD-16D7-4AE0-AAD6-A3A05E7ACC90}" type="slidenum">
              <a:rPr lang="zh-CN" altLang="en-US"/>
              <a:pPr/>
              <a:t>53</a:t>
            </a:fld>
            <a:endParaRPr lang="en-US" altLang="zh-CN"/>
          </a:p>
        </p:txBody>
      </p:sp>
      <p:sp>
        <p:nvSpPr>
          <p:cNvPr id="432131" name="Line 3"/>
          <p:cNvSpPr>
            <a:spLocks noChangeShapeType="1"/>
          </p:cNvSpPr>
          <p:nvPr/>
        </p:nvSpPr>
        <p:spPr bwMode="auto">
          <a:xfrm>
            <a:off x="2051050" y="2443449"/>
            <a:ext cx="2449513" cy="1081087"/>
          </a:xfrm>
          <a:prstGeom prst="line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lIns="73025" tIns="36512" rIns="73025" bIns="36512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2133" name="Rectangle 5"/>
          <p:cNvSpPr>
            <a:spLocks noChangeArrowheads="1"/>
          </p:cNvSpPr>
          <p:nvPr/>
        </p:nvSpPr>
        <p:spPr bwMode="auto">
          <a:xfrm>
            <a:off x="611188" y="1867856"/>
            <a:ext cx="1439862" cy="57626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i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节点表</a:t>
            </a:r>
          </a:p>
        </p:txBody>
      </p:sp>
      <p:sp>
        <p:nvSpPr>
          <p:cNvPr id="432134" name="Rectangle 6"/>
          <p:cNvSpPr>
            <a:spLocks noChangeArrowheads="1"/>
          </p:cNvSpPr>
          <p:nvPr/>
        </p:nvSpPr>
        <p:spPr bwMode="auto">
          <a:xfrm>
            <a:off x="2051050" y="1867856"/>
            <a:ext cx="2160588" cy="576263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2135" name="Rectangle 7"/>
          <p:cNvSpPr>
            <a:spLocks noChangeArrowheads="1"/>
          </p:cNvSpPr>
          <p:nvPr/>
        </p:nvSpPr>
        <p:spPr bwMode="auto">
          <a:xfrm>
            <a:off x="4211638" y="1867856"/>
            <a:ext cx="1008062" cy="576263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目录块</a:t>
            </a:r>
          </a:p>
        </p:txBody>
      </p:sp>
      <p:sp>
        <p:nvSpPr>
          <p:cNvPr id="432136" name="Rectangle 8"/>
          <p:cNvSpPr>
            <a:spLocks noChangeArrowheads="1"/>
          </p:cNvSpPr>
          <p:nvPr/>
        </p:nvSpPr>
        <p:spPr bwMode="auto">
          <a:xfrm>
            <a:off x="5219700" y="1867856"/>
            <a:ext cx="2016125" cy="576263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2137" name="Rectangle 9"/>
          <p:cNvSpPr>
            <a:spLocks noChangeArrowheads="1"/>
          </p:cNvSpPr>
          <p:nvPr/>
        </p:nvSpPr>
        <p:spPr bwMode="auto">
          <a:xfrm>
            <a:off x="7235825" y="1867856"/>
            <a:ext cx="792163" cy="576263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目录块</a:t>
            </a:r>
          </a:p>
        </p:txBody>
      </p:sp>
      <p:sp>
        <p:nvSpPr>
          <p:cNvPr id="432138" name="Rectangle 10"/>
          <p:cNvSpPr>
            <a:spLocks noChangeArrowheads="1"/>
          </p:cNvSpPr>
          <p:nvPr/>
        </p:nvSpPr>
        <p:spPr bwMode="auto">
          <a:xfrm>
            <a:off x="8027988" y="1867856"/>
            <a:ext cx="720725" cy="576263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2139" name="Line 11"/>
          <p:cNvSpPr>
            <a:spLocks noChangeShapeType="1"/>
          </p:cNvSpPr>
          <p:nvPr/>
        </p:nvSpPr>
        <p:spPr bwMode="auto">
          <a:xfrm>
            <a:off x="5436394" y="1435386"/>
            <a:ext cx="3312319" cy="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lIns="73025" tIns="36512" rIns="73025" bIns="36512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2140" name="Line 12"/>
          <p:cNvSpPr>
            <a:spLocks noChangeShapeType="1"/>
          </p:cNvSpPr>
          <p:nvPr/>
        </p:nvSpPr>
        <p:spPr bwMode="auto">
          <a:xfrm flipH="1">
            <a:off x="2051050" y="1435386"/>
            <a:ext cx="2376488" cy="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lIns="73025" tIns="36512" rIns="73025" bIns="36512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6649" name="Text Box 13"/>
          <p:cNvSpPr txBox="1">
            <a:spLocks noChangeArrowheads="1"/>
          </p:cNvSpPr>
          <p:nvPr/>
        </p:nvSpPr>
        <p:spPr bwMode="auto">
          <a:xfrm>
            <a:off x="4570413" y="1235361"/>
            <a:ext cx="839974" cy="350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3025" tIns="36512" rIns="73025" bIns="3651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dirty="0">
                <a:ea typeface="黑体" pitchFamily="49" charset="-122"/>
              </a:rPr>
              <a:t>数据块</a:t>
            </a:r>
          </a:p>
        </p:txBody>
      </p:sp>
      <p:sp>
        <p:nvSpPr>
          <p:cNvPr id="432142" name="Line 14"/>
          <p:cNvSpPr>
            <a:spLocks noChangeShapeType="1"/>
          </p:cNvSpPr>
          <p:nvPr/>
        </p:nvSpPr>
        <p:spPr bwMode="auto">
          <a:xfrm flipH="1">
            <a:off x="2051050" y="1076611"/>
            <a:ext cx="0" cy="719138"/>
          </a:xfrm>
          <a:prstGeom prst="line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lIns="73025" tIns="36512" rIns="73025" bIns="36512"/>
          <a:lstStyle/>
          <a:p>
            <a:pPr>
              <a:defRPr/>
            </a:pPr>
            <a:endParaRPr lang="zh-CN" altLang="en-US"/>
          </a:p>
        </p:txBody>
      </p:sp>
      <p:sp>
        <p:nvSpPr>
          <p:cNvPr id="432143" name="Line 15"/>
          <p:cNvSpPr>
            <a:spLocks noChangeShapeType="1"/>
          </p:cNvSpPr>
          <p:nvPr/>
        </p:nvSpPr>
        <p:spPr bwMode="auto">
          <a:xfrm>
            <a:off x="8748713" y="1076611"/>
            <a:ext cx="0" cy="719138"/>
          </a:xfrm>
          <a:prstGeom prst="line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lIns="73025" tIns="36512" rIns="73025" bIns="36512"/>
          <a:lstStyle/>
          <a:p>
            <a:pPr>
              <a:defRPr/>
            </a:pPr>
            <a:endParaRPr lang="zh-CN" altLang="en-US"/>
          </a:p>
        </p:txBody>
      </p:sp>
      <p:sp>
        <p:nvSpPr>
          <p:cNvPr id="432144" name="Rectangle 16"/>
          <p:cNvSpPr>
            <a:spLocks noChangeArrowheads="1"/>
          </p:cNvSpPr>
          <p:nvPr/>
        </p:nvSpPr>
        <p:spPr bwMode="auto">
          <a:xfrm>
            <a:off x="323850" y="3525206"/>
            <a:ext cx="647700" cy="792163"/>
          </a:xfrm>
          <a:prstGeom prst="rect">
            <a:avLst/>
          </a:prstGeom>
          <a:solidFill>
            <a:srgbClr val="00A0E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i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节点</a:t>
            </a:r>
          </a:p>
          <a:p>
            <a:pPr algn="ctr">
              <a:defRPr/>
            </a:pP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0</a:t>
            </a:r>
          </a:p>
        </p:txBody>
      </p:sp>
      <p:sp>
        <p:nvSpPr>
          <p:cNvPr id="432145" name="Rectangle 17"/>
          <p:cNvSpPr>
            <a:spLocks noChangeArrowheads="1"/>
          </p:cNvSpPr>
          <p:nvPr/>
        </p:nvSpPr>
        <p:spPr bwMode="auto">
          <a:xfrm>
            <a:off x="971550" y="3525206"/>
            <a:ext cx="1079500" cy="792163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2146" name="Rectangle 18"/>
          <p:cNvSpPr>
            <a:spLocks noChangeArrowheads="1"/>
          </p:cNvSpPr>
          <p:nvPr/>
        </p:nvSpPr>
        <p:spPr bwMode="auto">
          <a:xfrm>
            <a:off x="2051050" y="3525206"/>
            <a:ext cx="647700" cy="792163"/>
          </a:xfrm>
          <a:prstGeom prst="rect">
            <a:avLst/>
          </a:prstGeom>
          <a:solidFill>
            <a:srgbClr val="00A0E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i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节点</a:t>
            </a:r>
          </a:p>
          <a:p>
            <a:pPr algn="ctr">
              <a:defRPr/>
            </a:pP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1267</a:t>
            </a:r>
          </a:p>
        </p:txBody>
      </p:sp>
      <p:sp>
        <p:nvSpPr>
          <p:cNvPr id="432147" name="Rectangle 19"/>
          <p:cNvSpPr>
            <a:spLocks noChangeArrowheads="1"/>
          </p:cNvSpPr>
          <p:nvPr/>
        </p:nvSpPr>
        <p:spPr bwMode="auto">
          <a:xfrm>
            <a:off x="2700338" y="3525206"/>
            <a:ext cx="865187" cy="792163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2148" name="Rectangle 20"/>
          <p:cNvSpPr>
            <a:spLocks noChangeArrowheads="1"/>
          </p:cNvSpPr>
          <p:nvPr/>
        </p:nvSpPr>
        <p:spPr bwMode="auto">
          <a:xfrm>
            <a:off x="3563938" y="3525206"/>
            <a:ext cx="647700" cy="792163"/>
          </a:xfrm>
          <a:prstGeom prst="rect">
            <a:avLst/>
          </a:prstGeom>
          <a:solidFill>
            <a:srgbClr val="00A0E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 algn="ctr">
              <a:defRPr/>
            </a:pP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i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节点</a:t>
            </a:r>
          </a:p>
          <a:p>
            <a:pPr algn="ctr">
              <a:defRPr/>
            </a:pPr>
            <a:r>
              <a:rPr lang="en-US" altLang="zh-CN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rPr>
              <a:t>2549</a:t>
            </a:r>
          </a:p>
        </p:txBody>
      </p:sp>
      <p:sp>
        <p:nvSpPr>
          <p:cNvPr id="432149" name="Line 21"/>
          <p:cNvSpPr>
            <a:spLocks noChangeShapeType="1"/>
          </p:cNvSpPr>
          <p:nvPr/>
        </p:nvSpPr>
        <p:spPr bwMode="auto">
          <a:xfrm flipH="1">
            <a:off x="323850" y="2443449"/>
            <a:ext cx="287338" cy="1081087"/>
          </a:xfrm>
          <a:prstGeom prst="line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lIns="73025" tIns="36512" rIns="73025" bIns="36512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2251966" y="2443449"/>
            <a:ext cx="2248597" cy="1081087"/>
            <a:chOff x="2251966" y="2443449"/>
            <a:chExt cx="2248597" cy="1081087"/>
          </a:xfrm>
        </p:grpSpPr>
        <p:sp>
          <p:nvSpPr>
            <p:cNvPr id="432150" name="Line 22"/>
            <p:cNvSpPr>
              <a:spLocks noChangeShapeType="1"/>
            </p:cNvSpPr>
            <p:nvPr/>
          </p:nvSpPr>
          <p:spPr bwMode="auto">
            <a:xfrm flipV="1">
              <a:off x="2339975" y="2443449"/>
              <a:ext cx="2160588" cy="1081087"/>
            </a:xfrm>
            <a:prstGeom prst="line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lIns="73025" tIns="36512" rIns="73025" bIns="36512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26693" name="Text Box 31"/>
            <p:cNvSpPr txBox="1">
              <a:spLocks noChangeArrowheads="1"/>
            </p:cNvSpPr>
            <p:nvPr/>
          </p:nvSpPr>
          <p:spPr bwMode="auto">
            <a:xfrm rot="-1718877">
              <a:off x="2251966" y="2943293"/>
              <a:ext cx="831850" cy="347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73025" tIns="36512" rIns="73025" bIns="36512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>
                  <a:ea typeface="黑体" pitchFamily="49" charset="-122"/>
                </a:rPr>
                <a:t>数据块</a:t>
              </a:r>
            </a:p>
          </p:txBody>
        </p:sp>
      </p:grpSp>
      <p:grpSp>
        <p:nvGrpSpPr>
          <p:cNvPr id="4" name="组 3"/>
          <p:cNvGrpSpPr/>
          <p:nvPr/>
        </p:nvGrpSpPr>
        <p:grpSpPr>
          <a:xfrm>
            <a:off x="4211638" y="2443449"/>
            <a:ext cx="2665412" cy="2666082"/>
            <a:chOff x="4211638" y="2443449"/>
            <a:chExt cx="2665412" cy="2666082"/>
          </a:xfrm>
        </p:grpSpPr>
        <p:grpSp>
          <p:nvGrpSpPr>
            <p:cNvPr id="3" name="组 2"/>
            <p:cNvGrpSpPr/>
            <p:nvPr/>
          </p:nvGrpSpPr>
          <p:grpSpPr>
            <a:xfrm>
              <a:off x="5076825" y="3883981"/>
              <a:ext cx="1800225" cy="1225550"/>
              <a:chOff x="5076825" y="3883981"/>
              <a:chExt cx="1800225" cy="1225550"/>
            </a:xfrm>
          </p:grpSpPr>
          <p:sp>
            <p:nvSpPr>
              <p:cNvPr id="432151" name="Rectangle 23"/>
              <p:cNvSpPr>
                <a:spLocks noChangeArrowheads="1"/>
              </p:cNvSpPr>
              <p:nvPr/>
            </p:nvSpPr>
            <p:spPr bwMode="auto">
              <a:xfrm>
                <a:off x="5076825" y="3883981"/>
                <a:ext cx="1800225" cy="360363"/>
              </a:xfrm>
              <a:prstGeom prst="rect">
                <a:avLst/>
              </a:prstGeom>
              <a:solidFill>
                <a:srgbClr val="00A0E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lIns="73025" tIns="36512" rIns="73025" bIns="36512" anchor="ctr"/>
              <a:lstStyle/>
              <a:p>
                <a:pPr>
                  <a:defRPr/>
                </a:pPr>
                <a:r>
                  <a:rPr lang="en-US" altLang="zh-CN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pitchFamily="34" charset="0"/>
                    <a:ea typeface="黑体" pitchFamily="49" charset="-122"/>
                  </a:rPr>
                  <a:t>1267        </a:t>
                </a:r>
                <a:r>
                  <a:rPr lang="en-US" altLang="zh-CN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pitchFamily="34" charset="0"/>
                    <a:ea typeface="黑体" pitchFamily="49" charset="-122"/>
                  </a:rPr>
                  <a:t>.</a:t>
                </a:r>
              </a:p>
            </p:txBody>
          </p:sp>
          <p:sp>
            <p:nvSpPr>
              <p:cNvPr id="432152" name="Rectangle 24"/>
              <p:cNvSpPr>
                <a:spLocks noChangeArrowheads="1"/>
              </p:cNvSpPr>
              <p:nvPr/>
            </p:nvSpPr>
            <p:spPr bwMode="auto">
              <a:xfrm>
                <a:off x="5076825" y="4244344"/>
                <a:ext cx="1800225" cy="360362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lIns="73025" tIns="36512" rIns="73025" bIns="36512" anchor="ctr"/>
              <a:lstStyle/>
              <a:p>
                <a:pPr>
                  <a:defRPr/>
                </a:pPr>
                <a:r>
                  <a:rPr lang="en-US" altLang="zh-CN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pitchFamily="34" charset="0"/>
                    <a:ea typeface="黑体" pitchFamily="49" charset="-122"/>
                  </a:rPr>
                  <a:t>2549        </a:t>
                </a:r>
                <a:r>
                  <a:rPr lang="en-US" altLang="zh-CN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pitchFamily="34" charset="0"/>
                    <a:ea typeface="黑体" pitchFamily="49" charset="-122"/>
                  </a:rPr>
                  <a:t>..</a:t>
                </a:r>
                <a:endPara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endParaRPr>
              </a:p>
            </p:txBody>
          </p:sp>
          <p:sp>
            <p:nvSpPr>
              <p:cNvPr id="432153" name="Rectangle 25"/>
              <p:cNvSpPr>
                <a:spLocks noChangeArrowheads="1"/>
              </p:cNvSpPr>
              <p:nvPr/>
            </p:nvSpPr>
            <p:spPr bwMode="auto">
              <a:xfrm>
                <a:off x="5076825" y="4604706"/>
                <a:ext cx="1800225" cy="504825"/>
              </a:xfrm>
              <a:prstGeom prst="rect">
                <a:avLst/>
              </a:prstGeom>
              <a:solidFill>
                <a:srgbClr val="75745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lIns="73025" tIns="36512" rIns="73025" bIns="36512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  <a:ea typeface="黑体" pitchFamily="49" charset="-122"/>
                </a:endParaRPr>
              </a:p>
            </p:txBody>
          </p:sp>
          <p:sp>
            <p:nvSpPr>
              <p:cNvPr id="432154" name="Line 26"/>
              <p:cNvSpPr>
                <a:spLocks noChangeShapeType="1"/>
              </p:cNvSpPr>
              <p:nvPr/>
            </p:nvSpPr>
            <p:spPr bwMode="auto">
              <a:xfrm>
                <a:off x="6011863" y="3883981"/>
                <a:ext cx="1587" cy="72072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lIns="73025" tIns="36512" rIns="73025" bIns="36512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  <a:ea typeface="黑体" pitchFamily="49" charset="-122"/>
                </a:endParaRPr>
              </a:p>
            </p:txBody>
          </p:sp>
        </p:grpSp>
        <p:sp>
          <p:nvSpPr>
            <p:cNvPr id="432160" name="Line 32"/>
            <p:cNvSpPr>
              <a:spLocks noChangeShapeType="1"/>
            </p:cNvSpPr>
            <p:nvPr/>
          </p:nvSpPr>
          <p:spPr bwMode="auto">
            <a:xfrm>
              <a:off x="4211638" y="2443449"/>
              <a:ext cx="865187" cy="1439862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lIns="73025" tIns="36512" rIns="73025" bIns="36512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2161" name="Line 33"/>
            <p:cNvSpPr>
              <a:spLocks noChangeShapeType="1"/>
            </p:cNvSpPr>
            <p:nvPr/>
          </p:nvSpPr>
          <p:spPr bwMode="auto">
            <a:xfrm>
              <a:off x="5219700" y="2443449"/>
              <a:ext cx="1657350" cy="1439862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lIns="73025" tIns="36512" rIns="73025" bIns="36512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</p:grpSp>
      <p:sp>
        <p:nvSpPr>
          <p:cNvPr id="432164" name="Rectangle 36"/>
          <p:cNvSpPr>
            <a:spLocks noChangeArrowheads="1"/>
          </p:cNvSpPr>
          <p:nvPr/>
        </p:nvSpPr>
        <p:spPr bwMode="auto">
          <a:xfrm>
            <a:off x="4211638" y="3525206"/>
            <a:ext cx="288925" cy="792163"/>
          </a:xfrm>
          <a:prstGeom prst="rect">
            <a:avLst/>
          </a:prstGeom>
          <a:solidFill>
            <a:srgbClr val="75745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lIns="73025" tIns="36512" rIns="73025" bIns="36512" anchor="ctr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grpSp>
        <p:nvGrpSpPr>
          <p:cNvPr id="6" name="组 5"/>
          <p:cNvGrpSpPr/>
          <p:nvPr/>
        </p:nvGrpSpPr>
        <p:grpSpPr>
          <a:xfrm>
            <a:off x="3924300" y="2443449"/>
            <a:ext cx="3671888" cy="1081087"/>
            <a:chOff x="3924300" y="2443449"/>
            <a:chExt cx="3671888" cy="1081087"/>
          </a:xfrm>
        </p:grpSpPr>
        <p:sp>
          <p:nvSpPr>
            <p:cNvPr id="432165" name="Line 37"/>
            <p:cNvSpPr>
              <a:spLocks noChangeShapeType="1"/>
            </p:cNvSpPr>
            <p:nvPr/>
          </p:nvSpPr>
          <p:spPr bwMode="auto">
            <a:xfrm flipV="1">
              <a:off x="3924300" y="2443449"/>
              <a:ext cx="3671888" cy="1081087"/>
            </a:xfrm>
            <a:prstGeom prst="line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lIns="73025" tIns="36512" rIns="73025" bIns="36512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26702" name="Text Box 38"/>
            <p:cNvSpPr txBox="1">
              <a:spLocks noChangeArrowheads="1"/>
            </p:cNvSpPr>
            <p:nvPr/>
          </p:nvSpPr>
          <p:spPr bwMode="auto">
            <a:xfrm rot="-952690">
              <a:off x="4787900" y="2803811"/>
              <a:ext cx="831850" cy="347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73025" tIns="36512" rIns="73025" bIns="36512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>
                  <a:ea typeface="黑体" pitchFamily="49" charset="-122"/>
                </a:rPr>
                <a:t>数据块</a:t>
              </a:r>
            </a:p>
          </p:txBody>
        </p:sp>
      </p:grpSp>
      <p:grpSp>
        <p:nvGrpSpPr>
          <p:cNvPr id="5" name="组 4"/>
          <p:cNvGrpSpPr/>
          <p:nvPr/>
        </p:nvGrpSpPr>
        <p:grpSpPr>
          <a:xfrm>
            <a:off x="7164388" y="2443449"/>
            <a:ext cx="1800225" cy="3529682"/>
            <a:chOff x="7164388" y="2443449"/>
            <a:chExt cx="1800225" cy="3529682"/>
          </a:xfrm>
        </p:grpSpPr>
        <p:sp>
          <p:nvSpPr>
            <p:cNvPr id="432155" name="Rectangle 27"/>
            <p:cNvSpPr>
              <a:spLocks noChangeArrowheads="1"/>
            </p:cNvSpPr>
            <p:nvPr/>
          </p:nvSpPr>
          <p:spPr bwMode="auto">
            <a:xfrm>
              <a:off x="7164388" y="4460244"/>
              <a:ext cx="1800225" cy="360362"/>
            </a:xfrm>
            <a:prstGeom prst="rect">
              <a:avLst/>
            </a:prstGeom>
            <a:solidFill>
              <a:srgbClr val="00A0E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lIns="73025" tIns="36512" rIns="73025" bIns="36512" anchor="ctr"/>
            <a:lstStyle/>
            <a:p>
              <a:pPr>
                <a:defRPr/>
              </a:pPr>
              <a:r>
                <a:rPr lang="en-US" altLang="zh-CN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rPr>
                <a:t>2549       </a:t>
              </a: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rPr>
                <a:t>.</a:t>
              </a:r>
              <a:endParaRPr lang="zh-CN" altLang="en-US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2156" name="Rectangle 28"/>
            <p:cNvSpPr>
              <a:spLocks noChangeArrowheads="1"/>
            </p:cNvSpPr>
            <p:nvPr/>
          </p:nvSpPr>
          <p:spPr bwMode="auto">
            <a:xfrm>
              <a:off x="7164388" y="4820606"/>
              <a:ext cx="1800225" cy="360363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lIns="73025" tIns="36512" rIns="73025" bIns="36512" anchor="ctr"/>
            <a:lstStyle/>
            <a:p>
              <a:pPr>
                <a:defRPr/>
              </a:pPr>
              <a:r>
                <a:rPr lang="en-US" altLang="zh-CN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rPr>
                <a:t>i</a:t>
              </a:r>
              <a:r>
                <a:rPr lang="zh-CN" altLang="en-US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rPr>
                <a:t>节点号    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rPr>
                <a:t>..</a:t>
              </a:r>
            </a:p>
          </p:txBody>
        </p:sp>
        <p:sp>
          <p:nvSpPr>
            <p:cNvPr id="432157" name="Rectangle 29"/>
            <p:cNvSpPr>
              <a:spLocks noChangeArrowheads="1"/>
            </p:cNvSpPr>
            <p:nvPr/>
          </p:nvSpPr>
          <p:spPr bwMode="auto">
            <a:xfrm>
              <a:off x="7164388" y="5180969"/>
              <a:ext cx="1800225" cy="215900"/>
            </a:xfrm>
            <a:prstGeom prst="rect">
              <a:avLst/>
            </a:prstGeom>
            <a:solidFill>
              <a:srgbClr val="75745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lIns="73025" tIns="36512" rIns="73025" bIns="36512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2158" name="Line 30"/>
            <p:cNvSpPr>
              <a:spLocks noChangeShapeType="1"/>
            </p:cNvSpPr>
            <p:nvPr/>
          </p:nvSpPr>
          <p:spPr bwMode="auto">
            <a:xfrm>
              <a:off x="8036851" y="4460244"/>
              <a:ext cx="0" cy="7207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73025" tIns="36512" rIns="73025" bIns="36512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2162" name="Line 34"/>
            <p:cNvSpPr>
              <a:spLocks noChangeShapeType="1"/>
            </p:cNvSpPr>
            <p:nvPr/>
          </p:nvSpPr>
          <p:spPr bwMode="auto">
            <a:xfrm flipH="1">
              <a:off x="7164388" y="2443449"/>
              <a:ext cx="71437" cy="2016125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lIns="73025" tIns="36512" rIns="73025" bIns="36512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2163" name="Line 35"/>
            <p:cNvSpPr>
              <a:spLocks noChangeShapeType="1"/>
            </p:cNvSpPr>
            <p:nvPr/>
          </p:nvSpPr>
          <p:spPr bwMode="auto">
            <a:xfrm>
              <a:off x="8027988" y="2443449"/>
              <a:ext cx="936625" cy="2016125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lIns="73025" tIns="36512" rIns="73025" bIns="36512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2167" name="Rectangle 39"/>
            <p:cNvSpPr>
              <a:spLocks noChangeArrowheads="1"/>
            </p:cNvSpPr>
            <p:nvPr/>
          </p:nvSpPr>
          <p:spPr bwMode="auto">
            <a:xfrm>
              <a:off x="7164388" y="5396869"/>
              <a:ext cx="1800225" cy="360362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lIns="73025" tIns="36512" rIns="73025" bIns="36512" anchor="ctr"/>
            <a:lstStyle/>
            <a:p>
              <a:pPr>
                <a:defRPr/>
              </a:pPr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rPr>
                <a:t>1267       </a:t>
              </a:r>
              <a:r>
                <a:rPr lang="en-US" altLang="zh-CN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itchFamily="34" charset="0"/>
                  <a:ea typeface="黑体" pitchFamily="49" charset="-122"/>
                </a:rPr>
                <a:t>testdir</a:t>
              </a:r>
              <a:endPara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2168" name="Rectangle 40"/>
            <p:cNvSpPr>
              <a:spLocks noChangeArrowheads="1"/>
            </p:cNvSpPr>
            <p:nvPr/>
          </p:nvSpPr>
          <p:spPr bwMode="auto">
            <a:xfrm>
              <a:off x="7164388" y="5757231"/>
              <a:ext cx="1800225" cy="215900"/>
            </a:xfrm>
            <a:prstGeom prst="rect">
              <a:avLst/>
            </a:prstGeom>
            <a:solidFill>
              <a:srgbClr val="75745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lIns="73025" tIns="36512" rIns="73025" bIns="36512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  <p:sp>
          <p:nvSpPr>
            <p:cNvPr id="432169" name="Line 41"/>
            <p:cNvSpPr>
              <a:spLocks noChangeShapeType="1"/>
            </p:cNvSpPr>
            <p:nvPr/>
          </p:nvSpPr>
          <p:spPr bwMode="auto">
            <a:xfrm>
              <a:off x="8023203" y="5396869"/>
              <a:ext cx="0" cy="3603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73025" tIns="36512" rIns="73025" bIns="36512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黑体" pitchFamily="49" charset="-122"/>
              </a:endParaRPr>
            </a:p>
          </p:txBody>
        </p:sp>
      </p:grpSp>
      <p:sp>
        <p:nvSpPr>
          <p:cNvPr id="432170" name="Freeform 42"/>
          <p:cNvSpPr>
            <a:spLocks/>
          </p:cNvSpPr>
          <p:nvPr/>
        </p:nvSpPr>
        <p:spPr bwMode="auto">
          <a:xfrm>
            <a:off x="2484438" y="4099211"/>
            <a:ext cx="2592387" cy="1189038"/>
          </a:xfrm>
          <a:custGeom>
            <a:avLst/>
            <a:gdLst/>
            <a:ahLst/>
            <a:cxnLst>
              <a:cxn ang="0">
                <a:pos x="1633" y="0"/>
              </a:cxn>
              <a:cxn ang="0">
                <a:pos x="408" y="726"/>
              </a:cxn>
              <a:cxn ang="0">
                <a:pos x="0" y="137"/>
              </a:cxn>
            </a:cxnLst>
            <a:rect l="0" t="0" r="r" b="b"/>
            <a:pathLst>
              <a:path w="1633" h="749">
                <a:moveTo>
                  <a:pt x="1633" y="0"/>
                </a:moveTo>
                <a:cubicBezTo>
                  <a:pt x="1156" y="351"/>
                  <a:pt x="680" y="703"/>
                  <a:pt x="408" y="726"/>
                </a:cubicBezTo>
                <a:cubicBezTo>
                  <a:pt x="136" y="749"/>
                  <a:pt x="68" y="443"/>
                  <a:pt x="0" y="137"/>
                </a:cubicBez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lIns="73025" tIns="36512" rIns="73025" bIns="36512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2171" name="Freeform 43"/>
          <p:cNvSpPr>
            <a:spLocks/>
          </p:cNvSpPr>
          <p:nvPr/>
        </p:nvSpPr>
        <p:spPr bwMode="auto">
          <a:xfrm>
            <a:off x="3995738" y="4316699"/>
            <a:ext cx="1081087" cy="1019175"/>
          </a:xfrm>
          <a:custGeom>
            <a:avLst/>
            <a:gdLst/>
            <a:ahLst/>
            <a:cxnLst>
              <a:cxn ang="0">
                <a:pos x="681" y="45"/>
              </a:cxn>
              <a:cxn ang="0">
                <a:pos x="136" y="590"/>
              </a:cxn>
              <a:cxn ang="0">
                <a:pos x="0" y="0"/>
              </a:cxn>
            </a:cxnLst>
            <a:rect l="0" t="0" r="r" b="b"/>
            <a:pathLst>
              <a:path w="681" h="597">
                <a:moveTo>
                  <a:pt x="681" y="45"/>
                </a:moveTo>
                <a:cubicBezTo>
                  <a:pt x="465" y="321"/>
                  <a:pt x="249" y="597"/>
                  <a:pt x="136" y="590"/>
                </a:cubicBezTo>
                <a:cubicBezTo>
                  <a:pt x="23" y="583"/>
                  <a:pt x="11" y="291"/>
                  <a:pt x="0" y="0"/>
                </a:cubicBez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lIns="73025" tIns="36512" rIns="73025" bIns="36512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2172" name="Freeform 44"/>
          <p:cNvSpPr>
            <a:spLocks/>
          </p:cNvSpPr>
          <p:nvPr/>
        </p:nvSpPr>
        <p:spPr bwMode="auto">
          <a:xfrm>
            <a:off x="3708400" y="4316699"/>
            <a:ext cx="3455988" cy="1500187"/>
          </a:xfrm>
          <a:custGeom>
            <a:avLst/>
            <a:gdLst/>
            <a:ahLst/>
            <a:cxnLst>
              <a:cxn ang="0">
                <a:pos x="2177" y="226"/>
              </a:cxn>
              <a:cxn ang="0">
                <a:pos x="363" y="907"/>
              </a:cxn>
              <a:cxn ang="0">
                <a:pos x="0" y="0"/>
              </a:cxn>
            </a:cxnLst>
            <a:rect l="0" t="0" r="r" b="b"/>
            <a:pathLst>
              <a:path w="2177" h="945">
                <a:moveTo>
                  <a:pt x="2177" y="226"/>
                </a:moveTo>
                <a:cubicBezTo>
                  <a:pt x="1451" y="585"/>
                  <a:pt x="726" y="945"/>
                  <a:pt x="363" y="907"/>
                </a:cubicBezTo>
                <a:cubicBezTo>
                  <a:pt x="0" y="869"/>
                  <a:pt x="0" y="434"/>
                  <a:pt x="0" y="0"/>
                </a:cubicBez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lIns="73025" tIns="36512" rIns="73025" bIns="36512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432173" name="Freeform 45"/>
          <p:cNvSpPr>
            <a:spLocks/>
          </p:cNvSpPr>
          <p:nvPr/>
        </p:nvSpPr>
        <p:spPr bwMode="auto">
          <a:xfrm>
            <a:off x="2159000" y="4221163"/>
            <a:ext cx="5005388" cy="1943100"/>
          </a:xfrm>
          <a:custGeom>
            <a:avLst/>
            <a:gdLst/>
            <a:ahLst/>
            <a:cxnLst>
              <a:cxn ang="0">
                <a:pos x="3153" y="816"/>
              </a:cxn>
              <a:cxn ang="0">
                <a:pos x="522" y="1088"/>
              </a:cxn>
              <a:cxn ang="0">
                <a:pos x="23" y="0"/>
              </a:cxn>
            </a:cxnLst>
            <a:rect l="0" t="0" r="r" b="b"/>
            <a:pathLst>
              <a:path w="3153" h="1224">
                <a:moveTo>
                  <a:pt x="3153" y="816"/>
                </a:moveTo>
                <a:cubicBezTo>
                  <a:pt x="2098" y="1020"/>
                  <a:pt x="1044" y="1224"/>
                  <a:pt x="522" y="1088"/>
                </a:cubicBezTo>
                <a:cubicBezTo>
                  <a:pt x="0" y="952"/>
                  <a:pt x="11" y="476"/>
                  <a:pt x="23" y="0"/>
                </a:cubicBez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lIns="73025" tIns="36512" rIns="73025" bIns="36512"/>
          <a:lstStyle/>
          <a:p>
            <a:pPr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3579971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432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432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432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32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2170" grpId="0" animBg="1"/>
      <p:bldP spid="432171" grpId="0" animBg="1"/>
      <p:bldP spid="432172" grpId="0" animBg="1"/>
      <p:bldP spid="432173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UNIX</a:t>
            </a:r>
            <a:r>
              <a:rPr lang="zh-CN" altLang="en-US" dirty="0"/>
              <a:t>中的路径解析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21F4-C7C6-EF4E-AD4D-255C4B395D63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54</a:t>
            </a:fld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/programs/</a:t>
            </a:r>
            <a:r>
              <a:rPr lang="en-US" altLang="zh-CN" dirty="0" err="1"/>
              <a:t>pong.c</a:t>
            </a:r>
            <a:endParaRPr lang="zh-CN" altLang="en-US" dirty="0"/>
          </a:p>
        </p:txBody>
      </p:sp>
      <p:pic>
        <p:nvPicPr>
          <p:cNvPr id="9" name="内容占位符 6" descr="屏幕剪辑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92" y="3179516"/>
            <a:ext cx="8229600" cy="3462006"/>
          </a:xfrm>
          <a:prstGeom prst="rect">
            <a:avLst/>
          </a:prstGeom>
        </p:spPr>
      </p:pic>
      <p:pic>
        <p:nvPicPr>
          <p:cNvPr id="10" name="图片 9" descr="屏幕剪辑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82" y="2088393"/>
            <a:ext cx="7942997" cy="116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7631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谢谢！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5053B-EC95-1045-AE83-4E2826C87043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954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MS-DOS</a:t>
            </a:r>
            <a:r>
              <a:rPr lang="zh-CN" altLang="en-US" dirty="0"/>
              <a:t>文件系统</a:t>
            </a:r>
            <a:r>
              <a:rPr lang="en-US" altLang="zh-CN" dirty="0"/>
              <a:t>FCB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FCB</a:t>
            </a:r>
            <a:r>
              <a:rPr lang="zh-CN" altLang="en-US" dirty="0"/>
              <a:t>：</a:t>
            </a:r>
            <a:r>
              <a:rPr lang="en-US" altLang="zh-CN" dirty="0"/>
              <a:t>32B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BA5-5405-7B4A-BFFC-0EC3072453A0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6</a:t>
            </a:fld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3563815"/>
              </p:ext>
            </p:extLst>
          </p:nvPr>
        </p:nvGraphicFramePr>
        <p:xfrm>
          <a:off x="457200" y="1984815"/>
          <a:ext cx="8001000" cy="165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09" name="Visio" r:id="rId4" imgW="3089070" imgH="641050" progId="Visio.Drawing.11">
                  <p:embed/>
                </p:oleObj>
              </mc:Choice>
              <mc:Fallback>
                <p:oleObj name="Visio" r:id="rId4" imgW="3089070" imgH="641050" progId="Visio.Drawing.11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984815"/>
                        <a:ext cx="8001000" cy="1654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E32A2843-2D69-E64D-96E1-22FDBC2AC747}"/>
              </a:ext>
            </a:extLst>
          </p:cNvPr>
          <p:cNvSpPr txBox="1"/>
          <p:nvPr/>
        </p:nvSpPr>
        <p:spPr>
          <a:xfrm>
            <a:off x="497537" y="3704541"/>
            <a:ext cx="725070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name -- 8 bytes</a:t>
            </a:r>
          </a:p>
          <a:p>
            <a:r>
              <a:rPr lang="en-US" altLang="zh-CN"/>
              <a:t>extension -- 3 bytes</a:t>
            </a:r>
          </a:p>
          <a:p>
            <a:r>
              <a:rPr lang="en-US" altLang="zh-CN"/>
              <a:t>attribes (file/directory/volume label, read-only/hidden/system) – 1</a:t>
            </a:r>
            <a:r>
              <a:rPr lang="zh-CN" altLang="en-US"/>
              <a:t> </a:t>
            </a:r>
            <a:r>
              <a:rPr lang="en-US" altLang="zh-CN"/>
              <a:t>byte</a:t>
            </a:r>
          </a:p>
          <a:p>
            <a:r>
              <a:rPr lang="en-US" altLang="zh-CN"/>
              <a:t>reserved -- 10 bytes (used by OS/2 and Windows 9x)</a:t>
            </a:r>
          </a:p>
          <a:p>
            <a:r>
              <a:rPr lang="en-US" altLang="zh-CN"/>
              <a:t>time -- 2 bytes</a:t>
            </a:r>
          </a:p>
          <a:p>
            <a:r>
              <a:rPr lang="en-US" altLang="zh-CN"/>
              <a:t>date -- 2 bytes</a:t>
            </a:r>
          </a:p>
          <a:p>
            <a:r>
              <a:rPr lang="en-US" altLang="zh-CN"/>
              <a:t>cluster # -- 2 bytes</a:t>
            </a:r>
          </a:p>
          <a:p>
            <a:r>
              <a:rPr lang="en-US" altLang="zh-CN"/>
              <a:t>size -- 4 bytes</a:t>
            </a:r>
          </a:p>
        </p:txBody>
      </p:sp>
    </p:spTree>
    <p:extLst>
      <p:ext uri="{BB962C8B-B14F-4D97-AF65-F5344CB8AC3E}">
        <p14:creationId xmlns:p14="http://schemas.microsoft.com/office/powerpoint/2010/main" val="708376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 </a:t>
            </a:r>
            <a:r>
              <a:rPr lang="en-US" altLang="zh-CN" dirty="0"/>
              <a:t>Directory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为了便于文件管理，一般将文件控制块集中在一起进行管理</a:t>
            </a: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文件目录：</a:t>
            </a:r>
            <a:r>
              <a:rPr lang="zh-CN" altLang="en-US" dirty="0"/>
              <a:t>文件控制块的有序集合</a:t>
            </a:r>
            <a:endParaRPr lang="zh-CN" altLang="en-US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文件控制块就是其中的：</a:t>
            </a:r>
            <a:r>
              <a:rPr lang="zh-CN" altLang="en-US" dirty="0">
                <a:solidFill>
                  <a:schemeClr val="accent2"/>
                </a:solidFill>
              </a:rPr>
              <a:t>目录项</a:t>
            </a:r>
            <a:endParaRPr lang="zh-CN" altLang="en-US" dirty="0"/>
          </a:p>
          <a:p>
            <a:pPr lvl="1"/>
            <a:r>
              <a:rPr lang="zh-CN" altLang="en-US" dirty="0"/>
              <a:t>由目录项构成的文件：</a:t>
            </a:r>
            <a:r>
              <a:rPr lang="zh-CN" altLang="en-US" dirty="0">
                <a:solidFill>
                  <a:schemeClr val="accent2"/>
                </a:solidFill>
              </a:rPr>
              <a:t>目录文件</a:t>
            </a:r>
          </a:p>
          <a:p>
            <a:r>
              <a:rPr lang="zh-CN" altLang="en-US" dirty="0"/>
              <a:t>目录文件具有固定格式</a:t>
            </a:r>
            <a:endParaRPr lang="en-US" altLang="zh-CN" dirty="0"/>
          </a:p>
          <a:p>
            <a:pPr lvl="1"/>
            <a:r>
              <a:rPr lang="zh-CN" altLang="en-US" dirty="0"/>
              <a:t>由系统进行管理，</a:t>
            </a:r>
            <a:r>
              <a:rPr lang="zh-CN" altLang="en-US" dirty="0">
                <a:solidFill>
                  <a:schemeClr val="accent2"/>
                </a:solidFill>
              </a:rPr>
              <a:t>用户不能直接访问目录文件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en-US" altLang="zh-CN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opendir</a:t>
            </a:r>
            <a:r>
              <a:rPr lang="en-US" altLang="zh-CN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altLang="zh-CN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readdir</a:t>
            </a:r>
            <a:r>
              <a:rPr lang="zh-CN" alt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vs</a:t>
            </a:r>
            <a:r>
              <a:rPr lang="zh-CN" alt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open/read/write</a:t>
            </a:r>
            <a:endParaRPr lang="zh-CN" alt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4E13-4214-E841-8813-760DDE4448EB}" type="datetime5">
              <a:t>2020/12/14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156241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7183-9EE5-054D-A1DE-5CA2E8166B52}" type="datetime5">
              <a:t>2020/12/14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8</a:t>
            </a:fld>
            <a:endParaRPr lang="zh-CN" altLang="en-US"/>
          </a:p>
        </p:txBody>
      </p:sp>
      <p:graphicFrame>
        <p:nvGraphicFramePr>
          <p:cNvPr id="450636" name="Group 76"/>
          <p:cNvGraphicFramePr>
            <a:graphicFrameLocks noGrp="1"/>
          </p:cNvGraphicFramePr>
          <p:nvPr/>
        </p:nvGraphicFramePr>
        <p:xfrm>
          <a:off x="141886" y="1959471"/>
          <a:ext cx="4256694" cy="2590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993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7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85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79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259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文件名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文件类型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外存地址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28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…</a:t>
                      </a:r>
                      <a:endParaRPr kumimoji="0" lang="en-US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9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作业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目录文件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9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软件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目录文件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9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娱乐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目录文件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9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A.mp3</a:t>
                      </a:r>
                      <a:endParaRPr kumimoji="0" lang="en-US" altLang="zh-CN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数据文件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50596" name="Text Box 36"/>
          <p:cNvSpPr txBox="1">
            <a:spLocks noChangeArrowheads="1"/>
          </p:cNvSpPr>
          <p:nvPr/>
        </p:nvSpPr>
        <p:spPr bwMode="auto">
          <a:xfrm>
            <a:off x="141885" y="1303641"/>
            <a:ext cx="438281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zh-CN" altLang="en-US" sz="2800" dirty="0">
                <a:ea typeface="SimHei" charset="-122"/>
                <a:cs typeface="SimHei" charset="-122"/>
              </a:rPr>
              <a:t>根目录（</a:t>
            </a:r>
            <a:r>
              <a:rPr kumimoji="1" lang="en-US" altLang="zh-CN" sz="2800" dirty="0">
                <a:ea typeface="SimHei" charset="-122"/>
                <a:cs typeface="SimHei" charset="-122"/>
              </a:rPr>
              <a:t>C:\</a:t>
            </a:r>
            <a:r>
              <a:rPr kumimoji="1" lang="zh-CN" altLang="en-US" sz="2800" dirty="0">
                <a:ea typeface="SimHei" charset="-122"/>
                <a:cs typeface="SimHei" charset="-122"/>
              </a:rPr>
              <a:t>）文件的内容：</a:t>
            </a:r>
          </a:p>
        </p:txBody>
      </p:sp>
      <p:graphicFrame>
        <p:nvGraphicFramePr>
          <p:cNvPr id="450597" name="Group 37"/>
          <p:cNvGraphicFramePr>
            <a:graphicFrameLocks noGrp="1"/>
          </p:cNvGraphicFramePr>
          <p:nvPr/>
        </p:nvGraphicFramePr>
        <p:xfrm>
          <a:off x="4903076" y="2857843"/>
          <a:ext cx="4114799" cy="34747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0077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9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96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78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115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文件名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文件类型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外存地址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32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…</a:t>
                      </a:r>
                      <a:endParaRPr kumimoji="0" lang="en-US" altLang="zh-CN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24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C</a:t>
                      </a:r>
                      <a:endParaRPr kumimoji="0" lang="en-US" altLang="zh-CN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目录文件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867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24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OS</a:t>
                      </a:r>
                      <a:endParaRPr kumimoji="0" lang="en-US" altLang="zh-CN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目录文件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3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3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3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24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F1.C</a:t>
                      </a:r>
                      <a:endParaRPr kumimoji="0" lang="en-US" altLang="zh-CN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数据文件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446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24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F2.C</a:t>
                      </a:r>
                      <a:endParaRPr kumimoji="0" lang="en-US" altLang="zh-CN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数据文件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3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87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en-US" altLang="zh-CN" sz="24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OS1</a:t>
                      </a:r>
                      <a:endParaRPr kumimoji="0" lang="en-US" altLang="zh-CN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>
                          <a:ln>
                            <a:noFill/>
                          </a:ln>
                          <a:effectLst/>
                          <a:latin typeface="+mn-lt"/>
                          <a:ea typeface="SimHei" charset="-122"/>
                          <a:cs typeface="SimHei" charset="-122"/>
                        </a:rPr>
                        <a:t>数据文件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0" lang="zh-CN" altLang="en-US" sz="3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Hei" charset="-122"/>
                        <a:cs typeface="SimHei" charset="-122"/>
                      </a:endParaRPr>
                    </a:p>
                  </a:txBody>
                  <a:tcPr horzOverflow="overflow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50634" name="Text Box 74"/>
          <p:cNvSpPr txBox="1">
            <a:spLocks noChangeArrowheads="1"/>
          </p:cNvSpPr>
          <p:nvPr/>
        </p:nvSpPr>
        <p:spPr bwMode="auto">
          <a:xfrm>
            <a:off x="4720201" y="2320343"/>
            <a:ext cx="424092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kumimoji="1" lang="en-US" altLang="zh-CN" sz="2800" dirty="0">
                <a:solidFill>
                  <a:schemeClr val="accent1"/>
                </a:solidFill>
                <a:latin typeface="SimHei" charset="-122"/>
                <a:ea typeface="SimHei" charset="-122"/>
                <a:cs typeface="SimHei" charset="-122"/>
              </a:rPr>
              <a:t>“</a:t>
            </a:r>
            <a:r>
              <a:rPr kumimoji="1" lang="zh-CN" altLang="en-US" sz="2800" dirty="0">
                <a:solidFill>
                  <a:schemeClr val="accent1"/>
                </a:solidFill>
                <a:latin typeface="SimHei" charset="-122"/>
                <a:ea typeface="SimHei" charset="-122"/>
                <a:cs typeface="SimHei" charset="-122"/>
              </a:rPr>
              <a:t>作业</a:t>
            </a:r>
            <a:r>
              <a:rPr kumimoji="1" lang="en-US" altLang="zh-CN" sz="2800" dirty="0">
                <a:solidFill>
                  <a:schemeClr val="accent1"/>
                </a:solidFill>
                <a:latin typeface="SimHei" charset="-122"/>
                <a:ea typeface="SimHei" charset="-122"/>
                <a:cs typeface="SimHei" charset="-122"/>
              </a:rPr>
              <a:t>”</a:t>
            </a:r>
            <a:r>
              <a:rPr kumimoji="1" lang="zh-CN" altLang="en-US" sz="2800" dirty="0">
                <a:latin typeface="SimHei" charset="-122"/>
                <a:ea typeface="SimHei" charset="-122"/>
                <a:cs typeface="SimHei" charset="-122"/>
              </a:rPr>
              <a:t>目录文件的内容：</a:t>
            </a:r>
          </a:p>
        </p:txBody>
      </p:sp>
      <p:sp>
        <p:nvSpPr>
          <p:cNvPr id="450635" name="Line 75"/>
          <p:cNvSpPr>
            <a:spLocks noChangeShapeType="1"/>
          </p:cNvSpPr>
          <p:nvPr/>
        </p:nvSpPr>
        <p:spPr bwMode="auto">
          <a:xfrm>
            <a:off x="3310758" y="2896318"/>
            <a:ext cx="1592318" cy="855875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+mn-ea"/>
            </a:endParaRPr>
          </a:p>
        </p:txBody>
      </p:sp>
      <p:sp>
        <p:nvSpPr>
          <p:cNvPr id="10" name="Line 75"/>
          <p:cNvSpPr>
            <a:spLocks noChangeShapeType="1"/>
          </p:cNvSpPr>
          <p:nvPr/>
        </p:nvSpPr>
        <p:spPr bwMode="auto">
          <a:xfrm flipH="1">
            <a:off x="2438399" y="4289367"/>
            <a:ext cx="504305" cy="748146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+mn-ea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612669" y="5037513"/>
            <a:ext cx="1147156" cy="11471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/>
              <a:t>文件内容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</p:spTree>
    <p:extLst>
      <p:ext uri="{BB962C8B-B14F-4D97-AF65-F5344CB8AC3E}">
        <p14:creationId xmlns:p14="http://schemas.microsoft.com/office/powerpoint/2010/main" val="799733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50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0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50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634" grpId="0"/>
      <p:bldP spid="450635" grpId="0" animBg="1"/>
      <p:bldP spid="10" grpId="0" animBg="1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目录管理的功能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按名存取</a:t>
            </a:r>
          </a:p>
          <a:p>
            <a:r>
              <a:rPr lang="zh-CN" altLang="en-US" dirty="0"/>
              <a:t>提高检索速度</a:t>
            </a:r>
          </a:p>
          <a:p>
            <a:pPr lvl="1"/>
            <a:r>
              <a:rPr lang="zh-CN" altLang="en-US" dirty="0"/>
              <a:t>合理地组织目录结构，可以加快对目录的检索速度，从而提高对文件的存取速度。</a:t>
            </a:r>
          </a:p>
          <a:p>
            <a:r>
              <a:rPr lang="zh-CN" altLang="en-US" dirty="0"/>
              <a:t>文件共享</a:t>
            </a:r>
          </a:p>
          <a:p>
            <a:pPr lvl="1"/>
            <a:r>
              <a:rPr lang="zh-CN" altLang="en-US" dirty="0"/>
              <a:t>允许共享文件，节省存储空间，方便用户。</a:t>
            </a:r>
          </a:p>
          <a:p>
            <a:r>
              <a:rPr lang="zh-CN" altLang="en-US" dirty="0"/>
              <a:t>允许文件重名</a:t>
            </a:r>
          </a:p>
          <a:p>
            <a:pPr lvl="1"/>
            <a:r>
              <a:rPr lang="zh-CN" altLang="en-US" dirty="0"/>
              <a:t>方便用户按照自己的习惯来命名和使用文件。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03EB3-23E1-C048-AB86-F105FB114621}" type="datetime5">
              <a:t>2020/12/14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计算机操作系统</a:t>
            </a:r>
            <a:r>
              <a:rPr lang="en-US" altLang="zh-CN"/>
              <a:t>》——</a:t>
            </a:r>
            <a:r>
              <a:rPr lang="zh-CN" altLang="en-US"/>
              <a:t>薛瑞尼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550E6-D85C-43A8-841D-66A200A3DB3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141191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10221</TotalTime>
  <Words>2760</Words>
  <Application>Microsoft Macintosh PowerPoint</Application>
  <PresentationFormat>全屏显示(4:3)</PresentationFormat>
  <Paragraphs>568</Paragraphs>
  <Slides>55</Slides>
  <Notes>13</Notes>
  <HiddenSlides>2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55</vt:i4>
      </vt:variant>
    </vt:vector>
  </HeadingPairs>
  <TitlesOfParts>
    <vt:vector size="68" baseType="lpstr">
      <vt:lpstr>仿宋_GB2312</vt:lpstr>
      <vt:lpstr>黑体</vt:lpstr>
      <vt:lpstr>黑体</vt:lpstr>
      <vt:lpstr>Arial Unicode MS</vt:lpstr>
      <vt:lpstr>宋体</vt:lpstr>
      <vt:lpstr>Arial</vt:lpstr>
      <vt:lpstr>Calibri</vt:lpstr>
      <vt:lpstr>Consolas</vt:lpstr>
      <vt:lpstr>Courier New</vt:lpstr>
      <vt:lpstr>Monotype Sorts</vt:lpstr>
      <vt:lpstr>Times New Roman</vt:lpstr>
      <vt:lpstr>自定义设计方案</vt:lpstr>
      <vt:lpstr>Visio</vt:lpstr>
      <vt:lpstr>9、文件管理 File Management</vt:lpstr>
      <vt:lpstr>目录</vt:lpstr>
      <vt:lpstr>文件控制块</vt:lpstr>
      <vt:lpstr>FCB信息</vt:lpstr>
      <vt:lpstr>FCB信息</vt:lpstr>
      <vt:lpstr>MS-DOS文件系统FCB</vt:lpstr>
      <vt:lpstr>目录 Directory</vt:lpstr>
      <vt:lpstr>目录内容</vt:lpstr>
      <vt:lpstr>目录管理的功能</vt:lpstr>
      <vt:lpstr>目录基本操作</vt:lpstr>
      <vt:lpstr>搜索文件的问题</vt:lpstr>
      <vt:lpstr>计算</vt:lpstr>
      <vt:lpstr>改进方法</vt:lpstr>
      <vt:lpstr>计算</vt:lpstr>
      <vt:lpstr>索引节点 inode</vt:lpstr>
      <vt:lpstr>UNIX inode</vt:lpstr>
      <vt:lpstr>PowerPoint 演示文稿</vt:lpstr>
      <vt:lpstr>目录的组织</vt:lpstr>
      <vt:lpstr>单级目录结构</vt:lpstr>
      <vt:lpstr>两级目录结构</vt:lpstr>
      <vt:lpstr>评价</vt:lpstr>
      <vt:lpstr>树状目录结构</vt:lpstr>
      <vt:lpstr>树状目录结构</vt:lpstr>
      <vt:lpstr>评价</vt:lpstr>
      <vt:lpstr>路径—Path</vt:lpstr>
      <vt:lpstr>工作目录（working directory）</vt:lpstr>
      <vt:lpstr>练习</vt:lpstr>
      <vt:lpstr>空目录的特征</vt:lpstr>
      <vt:lpstr>思考</vt:lpstr>
      <vt:lpstr>无环图目录</vt:lpstr>
      <vt:lpstr>无环图目录</vt:lpstr>
      <vt:lpstr>共享文件—实现</vt:lpstr>
      <vt:lpstr>链接</vt:lpstr>
      <vt:lpstr>硬链接</vt:lpstr>
      <vt:lpstr>Demo</vt:lpstr>
      <vt:lpstr>软链接</vt:lpstr>
      <vt:lpstr>Demo</vt:lpstr>
      <vt:lpstr>注意：实现的差异</vt:lpstr>
      <vt:lpstr>PowerPoint 演示文稿</vt:lpstr>
      <vt:lpstr>Android Filesystem</vt:lpstr>
      <vt:lpstr>实际上：软链接可以形成环</vt:lpstr>
      <vt:lpstr>比较</vt:lpstr>
      <vt:lpstr>课后练习：windows</vt:lpstr>
      <vt:lpstr>实例：windows</vt:lpstr>
      <vt:lpstr>通用图目录</vt:lpstr>
      <vt:lpstr>通用图目录</vt:lpstr>
      <vt:lpstr>思考</vt:lpstr>
      <vt:lpstr>文件系统挂载</vt:lpstr>
      <vt:lpstr>重点、难点</vt:lpstr>
      <vt:lpstr>文件系统布局</vt:lpstr>
      <vt:lpstr>简化的文件系统结构</vt:lpstr>
      <vt:lpstr>文件系统(Linux)</vt:lpstr>
      <vt:lpstr>文件系统(Linux)</vt:lpstr>
      <vt:lpstr>UNIX中的路径解析</vt:lpstr>
      <vt:lpstr>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Ruini Xue</dc:creator>
  <cp:lastModifiedBy>Xue Ruini</cp:lastModifiedBy>
  <cp:revision>733</cp:revision>
  <dcterms:created xsi:type="dcterms:W3CDTF">2011-11-29T05:26:36Z</dcterms:created>
  <dcterms:modified xsi:type="dcterms:W3CDTF">2020-12-14T10:03:00Z</dcterms:modified>
</cp:coreProperties>
</file>

<file path=docProps/thumbnail.jpeg>
</file>